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9" r:id="rId5"/>
    <p:sldId id="280" r:id="rId6"/>
    <p:sldId id="261" r:id="rId7"/>
    <p:sldId id="281" r:id="rId8"/>
    <p:sldId id="262" r:id="rId9"/>
    <p:sldId id="263" r:id="rId10"/>
    <p:sldId id="264" r:id="rId11"/>
    <p:sldId id="282" r:id="rId12"/>
    <p:sldId id="265" r:id="rId13"/>
    <p:sldId id="267" r:id="rId14"/>
    <p:sldId id="268" r:id="rId15"/>
    <p:sldId id="269" r:id="rId16"/>
    <p:sldId id="270" r:id="rId17"/>
    <p:sldId id="283" r:id="rId18"/>
    <p:sldId id="271" r:id="rId19"/>
    <p:sldId id="272" r:id="rId20"/>
    <p:sldId id="284" r:id="rId21"/>
    <p:sldId id="273" r:id="rId22"/>
    <p:sldId id="274" r:id="rId23"/>
    <p:sldId id="285" r:id="rId24"/>
    <p:sldId id="275" r:id="rId25"/>
    <p:sldId id="276" r:id="rId26"/>
    <p:sldId id="277" r:id="rId27"/>
    <p:sldId id="278" r:id="rId28"/>
    <p:sldId id="28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4" d="100"/>
          <a:sy n="74" d="100"/>
        </p:scale>
        <p:origin x="84" y="7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3732" y="2318197"/>
            <a:ext cx="8100572" cy="2214952"/>
          </a:xfrm>
        </p:spPr>
        <p:txBody>
          <a:bodyPr/>
          <a:lstStyle/>
          <a:p>
            <a:pPr algn="ctr"/>
            <a:r>
              <a:rPr lang="ar-EG" b="1" dirty="0">
                <a:effectLst>
                  <a:outerShdw dist="38100" dir="2700000" algn="tl">
                    <a:schemeClr val="accent2"/>
                  </a:outerShdw>
                </a:effectLst>
              </a:rPr>
              <a:t> </a:t>
            </a:r>
            <a:r>
              <a:rPr lang="ar-EG" sz="4400" b="1" dirty="0">
                <a:effectLst>
                  <a:outerShdw dist="38100" dir="2700000" algn="tl">
                    <a:schemeClr val="accent2"/>
                  </a:outerShdw>
                </a:effectLst>
              </a:rPr>
              <a:t>مرشد </a:t>
            </a:r>
            <a:r>
              <a:rPr lang="ar-SA" sz="4400" b="1" dirty="0">
                <a:effectLst>
                  <a:outerShdw dist="38100" dir="2700000" algn="tl">
                    <a:schemeClr val="accent2"/>
                  </a:outerShdw>
                </a:effectLst>
              </a:rPr>
              <a:t>السلامة والصحة </a:t>
            </a:r>
            <a:r>
              <a:rPr lang="ar-SA" sz="4400" b="1" dirty="0" smtClean="0">
                <a:effectLst>
                  <a:outerShdw dist="38100" dir="2700000" algn="tl">
                    <a:schemeClr val="accent2"/>
                  </a:outerShdw>
                </a:effectLst>
              </a:rPr>
              <a:t>المهنية</a:t>
            </a:r>
            <a:r>
              <a:rPr lang="en-US" dirty="0"/>
              <a:t/>
            </a:r>
            <a:br>
              <a:rPr lang="en-US" dirty="0"/>
            </a:br>
            <a:r>
              <a:rPr lang="ar-SA" dirty="0">
                <a:effectLst>
                  <a:outerShdw dist="38100" dir="2700000" algn="tl">
                    <a:schemeClr val="accent2"/>
                  </a:outerShdw>
                </a:effectLst>
              </a:rPr>
              <a:t> </a:t>
            </a:r>
            <a:endParaRPr lang="ar-EG" dirty="0"/>
          </a:p>
        </p:txBody>
      </p:sp>
      <p:sp>
        <p:nvSpPr>
          <p:cNvPr id="3" name="Subtitle 2"/>
          <p:cNvSpPr>
            <a:spLocks noGrp="1"/>
          </p:cNvSpPr>
          <p:nvPr>
            <p:ph type="subTitle" idx="1"/>
          </p:nvPr>
        </p:nvSpPr>
        <p:spPr>
          <a:xfrm>
            <a:off x="5018706" y="7270552"/>
            <a:ext cx="7766936" cy="1096899"/>
          </a:xfrm>
        </p:spPr>
        <p:txBody>
          <a:bodyPr/>
          <a:lstStyle/>
          <a:p>
            <a:endParaRPr lang="ar-EG" dirty="0"/>
          </a:p>
        </p:txBody>
      </p:sp>
      <p:sp>
        <p:nvSpPr>
          <p:cNvPr id="4" name="Rectangle 2"/>
          <p:cNvSpPr>
            <a:spLocks noChangeArrowheads="1"/>
          </p:cNvSpPr>
          <p:nvPr/>
        </p:nvSpPr>
        <p:spPr bwMode="auto">
          <a:xfrm>
            <a:off x="2622997" y="564389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sp>
        <p:nvSpPr>
          <p:cNvPr id="5" name="Rectangle 3"/>
          <p:cNvSpPr>
            <a:spLocks noChangeArrowheads="1"/>
          </p:cNvSpPr>
          <p:nvPr/>
        </p:nvSpPr>
        <p:spPr bwMode="auto">
          <a:xfrm>
            <a:off x="3511639" y="62105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spTree>
    <p:extLst>
      <p:ext uri="{BB962C8B-B14F-4D97-AF65-F5344CB8AC3E}">
        <p14:creationId xmlns:p14="http://schemas.microsoft.com/office/powerpoint/2010/main" val="31960557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lstStyle/>
          <a:p>
            <a:pPr algn="r"/>
            <a:r>
              <a:rPr lang="ar-SA" b="1" u="sng" dirty="0">
                <a:effectLst>
                  <a:outerShdw blurRad="38100" dist="19050" dir="2700000" algn="tl">
                    <a:schemeClr val="dk1">
                      <a:alpha val="40000"/>
                    </a:schemeClr>
                  </a:outerShdw>
                </a:effectLst>
              </a:rPr>
              <a:t>مدير </a:t>
            </a:r>
            <a:r>
              <a:rPr lang="ar-SA" b="1" u="sng" dirty="0" smtClean="0">
                <a:effectLst>
                  <a:outerShdw blurRad="38100" dist="19050" dir="2700000" algn="tl">
                    <a:schemeClr val="dk1">
                      <a:alpha val="40000"/>
                    </a:schemeClr>
                  </a:outerShdw>
                </a:effectLst>
              </a:rPr>
              <a:t>الوحدة</a:t>
            </a:r>
            <a:endParaRPr lang="ar-EG" dirty="0"/>
          </a:p>
        </p:txBody>
      </p:sp>
      <p:sp>
        <p:nvSpPr>
          <p:cNvPr id="3" name="Content Placeholder 2"/>
          <p:cNvSpPr>
            <a:spLocks noGrp="1"/>
          </p:cNvSpPr>
          <p:nvPr>
            <p:ph idx="1"/>
          </p:nvPr>
        </p:nvSpPr>
        <p:spPr>
          <a:xfrm>
            <a:off x="141669" y="1339404"/>
            <a:ext cx="11075830" cy="5190186"/>
          </a:xfrm>
        </p:spPr>
        <p:txBody>
          <a:bodyPr>
            <a:normAutofit fontScale="25000" lnSpcReduction="20000"/>
          </a:bodyPr>
          <a:lstStyle/>
          <a:p>
            <a:r>
              <a:rPr lang="ar-SA" sz="9800" b="1" i="1" dirty="0">
                <a:solidFill>
                  <a:schemeClr val="accent4"/>
                </a:solidFill>
              </a:rPr>
              <a:t>المهام والاختصاصات</a:t>
            </a:r>
            <a:r>
              <a:rPr lang="ru-RU" sz="9800" b="1" i="1" dirty="0">
                <a:solidFill>
                  <a:schemeClr val="accent4"/>
                </a:solidFill>
              </a:rPr>
              <a:t>:</a:t>
            </a:r>
            <a:endParaRPr lang="en-US" sz="9800" dirty="0">
              <a:solidFill>
                <a:schemeClr val="accent4"/>
              </a:solidFill>
            </a:endParaRPr>
          </a:p>
          <a:p>
            <a:pPr lvl="2">
              <a:lnSpc>
                <a:spcPct val="200000"/>
              </a:lnSpc>
            </a:pPr>
            <a:r>
              <a:rPr lang="ar-SA" sz="15600" b="1" dirty="0">
                <a:latin typeface="Arial" panose="020B0604020202020204" pitchFamily="34" charset="0"/>
                <a:cs typeface="Arial" panose="020B0604020202020204" pitchFamily="34" charset="0"/>
              </a:rPr>
              <a:t>الاشراف على سير العمل بالوحدة</a:t>
            </a:r>
            <a:r>
              <a:rPr lang="ru-RU" sz="15600" b="1" dirty="0">
                <a:latin typeface="Arial" panose="020B0604020202020204" pitchFamily="34" charset="0"/>
                <a:cs typeface="Arial" panose="020B0604020202020204" pitchFamily="34" charset="0"/>
              </a:rPr>
              <a:t>.</a:t>
            </a:r>
            <a:endParaRPr lang="en-US" sz="15600" b="1" dirty="0">
              <a:latin typeface="Arial" panose="020B0604020202020204" pitchFamily="34" charset="0"/>
              <a:cs typeface="Arial" panose="020B0604020202020204" pitchFamily="34" charset="0"/>
            </a:endParaRPr>
          </a:p>
          <a:p>
            <a:pPr lvl="2">
              <a:lnSpc>
                <a:spcPct val="200000"/>
              </a:lnSpc>
            </a:pPr>
            <a:r>
              <a:rPr lang="ar-SA" sz="15600" b="1" dirty="0">
                <a:latin typeface="Arial" panose="020B0604020202020204" pitchFamily="34" charset="0"/>
                <a:cs typeface="Arial" panose="020B0604020202020204" pitchFamily="34" charset="0"/>
              </a:rPr>
              <a:t>تنفيذ قرارات المجلس وتقديم التقارير لوكيل الكلية لشئون خدمة المجتمع وتنمية البيئة</a:t>
            </a:r>
            <a:r>
              <a:rPr lang="ru-RU" sz="15600" b="1" dirty="0">
                <a:latin typeface="Arial" panose="020B0604020202020204" pitchFamily="34" charset="0"/>
                <a:cs typeface="Arial" panose="020B0604020202020204" pitchFamily="34" charset="0"/>
              </a:rPr>
              <a:t>.</a:t>
            </a:r>
            <a:endParaRPr lang="en-US" sz="15600" b="1" dirty="0">
              <a:latin typeface="Arial" panose="020B0604020202020204" pitchFamily="34" charset="0"/>
              <a:cs typeface="Arial" panose="020B0604020202020204" pitchFamily="34" charset="0"/>
            </a:endParaRPr>
          </a:p>
          <a:p>
            <a:pPr lvl="2">
              <a:lnSpc>
                <a:spcPct val="200000"/>
              </a:lnSpc>
            </a:pPr>
            <a:r>
              <a:rPr lang="ar-SA" sz="15600" b="1" dirty="0">
                <a:latin typeface="Arial" panose="020B0604020202020204" pitchFamily="34" charset="0"/>
                <a:cs typeface="Arial" panose="020B0604020202020204" pitchFamily="34" charset="0"/>
              </a:rPr>
              <a:t>إعداد الخطة  السنوية لأنشطة الوحدة</a:t>
            </a:r>
            <a:r>
              <a:rPr lang="ru-RU" sz="15600" b="1" dirty="0">
                <a:latin typeface="Arial" panose="020B0604020202020204" pitchFamily="34" charset="0"/>
                <a:cs typeface="Arial" panose="020B0604020202020204" pitchFamily="34" charset="0"/>
              </a:rPr>
              <a:t>.</a:t>
            </a:r>
            <a:endParaRPr lang="en-US" sz="15600" b="1" dirty="0">
              <a:latin typeface="Arial" panose="020B0604020202020204" pitchFamily="34" charset="0"/>
              <a:cs typeface="Arial" panose="020B0604020202020204" pitchFamily="34" charset="0"/>
            </a:endParaRPr>
          </a:p>
          <a:p>
            <a:pPr marL="0" indent="0">
              <a:lnSpc>
                <a:spcPct val="200000"/>
              </a:lnSpc>
              <a:buNone/>
            </a:pPr>
            <a:r>
              <a:rPr lang="ru-RU" sz="3200" b="1" u="sng" dirty="0" smtClean="0">
                <a:effectLst>
                  <a:outerShdw blurRad="38100" dist="19050" dir="2700000" algn="tl">
                    <a:schemeClr val="dk1">
                      <a:alpha val="40000"/>
                    </a:schemeClr>
                  </a:outerShdw>
                </a:effectLst>
                <a:latin typeface="Arial" panose="020B0604020202020204" pitchFamily="34" charset="0"/>
                <a:cs typeface="Arial" panose="020B0604020202020204" pitchFamily="34" charset="0"/>
              </a:rPr>
              <a:t> </a:t>
            </a:r>
            <a:endParaRPr lang="ar-EG" dirty="0"/>
          </a:p>
        </p:txBody>
      </p:sp>
    </p:spTree>
    <p:extLst>
      <p:ext uri="{BB962C8B-B14F-4D97-AF65-F5344CB8AC3E}">
        <p14:creationId xmlns:p14="http://schemas.microsoft.com/office/powerpoint/2010/main" val="3373523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7882" y="962854"/>
            <a:ext cx="9570216" cy="5115974"/>
          </a:xfrm>
        </p:spPr>
        <p:txBody>
          <a:bodyPr>
            <a:normAutofit fontScale="40000" lnSpcReduction="20000"/>
          </a:bodyPr>
          <a:lstStyle/>
          <a:p>
            <a:pPr lvl="2">
              <a:lnSpc>
                <a:spcPct val="200000"/>
              </a:lnSpc>
            </a:pPr>
            <a:r>
              <a:rPr lang="ar-SA" sz="9800" b="1" dirty="0">
                <a:latin typeface="Arial" panose="020B0604020202020204" pitchFamily="34" charset="0"/>
                <a:cs typeface="Arial" panose="020B0604020202020204" pitchFamily="34" charset="0"/>
              </a:rPr>
              <a:t>إعداد التقرير السنوى عن نشاط الوحدة والتقارير الدورية التى تقدم عن سير العمل</a:t>
            </a:r>
            <a:r>
              <a:rPr lang="ru-RU" sz="9800" b="1" dirty="0">
                <a:latin typeface="Arial" panose="020B0604020202020204" pitchFamily="34" charset="0"/>
                <a:cs typeface="Arial" panose="020B0604020202020204" pitchFamily="34" charset="0"/>
              </a:rPr>
              <a:t>.</a:t>
            </a:r>
            <a:endParaRPr lang="en-US" sz="9800" b="1" dirty="0">
              <a:latin typeface="Arial" panose="020B0604020202020204" pitchFamily="34" charset="0"/>
              <a:cs typeface="Arial" panose="020B0604020202020204" pitchFamily="34" charset="0"/>
            </a:endParaRPr>
          </a:p>
          <a:p>
            <a:pPr lvl="2">
              <a:lnSpc>
                <a:spcPct val="200000"/>
              </a:lnSpc>
            </a:pPr>
            <a:r>
              <a:rPr lang="ar-SA" sz="9800" b="1" dirty="0">
                <a:latin typeface="Arial" panose="020B0604020202020204" pitchFamily="34" charset="0"/>
                <a:cs typeface="Arial" panose="020B0604020202020204" pitchFamily="34" charset="0"/>
              </a:rPr>
              <a:t>اقتراح الاستعانة بذوى الخبرة لتنفيذ بعض المهام التى تدخل فى اختصاص الوحدة</a:t>
            </a:r>
            <a:r>
              <a:rPr lang="ru-RU" sz="6700" b="1" dirty="0">
                <a:latin typeface="Arial" panose="020B0604020202020204" pitchFamily="34" charset="0"/>
                <a:cs typeface="Arial" panose="020B0604020202020204" pitchFamily="34" charset="0"/>
              </a:rPr>
              <a:t>.</a:t>
            </a:r>
            <a:endParaRPr lang="en-US" sz="6700" b="1" dirty="0">
              <a:latin typeface="Arial" panose="020B060402020202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84300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370426"/>
            <a:ext cx="11050073" cy="6172042"/>
          </a:xfrm>
        </p:spPr>
        <p:txBody>
          <a:bodyPr>
            <a:normAutofit fontScale="47500" lnSpcReduction="20000"/>
          </a:bodyPr>
          <a:lstStyle/>
          <a:p>
            <a:pPr lvl="2">
              <a:lnSpc>
                <a:spcPct val="200000"/>
              </a:lnSpc>
            </a:pPr>
            <a:r>
              <a:rPr lang="ar-SA" sz="6200" b="1" dirty="0">
                <a:latin typeface="Arial" panose="020B0604020202020204" pitchFamily="34" charset="0"/>
                <a:cs typeface="Arial" panose="020B0604020202020204" pitchFamily="34" charset="0"/>
              </a:rPr>
              <a:t>اقتراح تعديل بعض بنود اللائحة بما يحقق صالح العمل بالوحدة</a:t>
            </a:r>
            <a:r>
              <a:rPr lang="ru-RU" sz="6200" b="1" dirty="0">
                <a:latin typeface="Arial" panose="020B0604020202020204" pitchFamily="34" charset="0"/>
                <a:cs typeface="Arial" panose="020B0604020202020204" pitchFamily="34" charset="0"/>
              </a:rPr>
              <a:t>.</a:t>
            </a:r>
            <a:endParaRPr lang="en-US" sz="6200" b="1" dirty="0">
              <a:latin typeface="Arial" panose="020B0604020202020204" pitchFamily="34" charset="0"/>
              <a:cs typeface="Arial" panose="020B0604020202020204" pitchFamily="34" charset="0"/>
            </a:endParaRPr>
          </a:p>
          <a:p>
            <a:pPr lvl="2">
              <a:lnSpc>
                <a:spcPct val="200000"/>
              </a:lnSpc>
            </a:pPr>
            <a:r>
              <a:rPr lang="ar-SA" sz="6200" b="1" dirty="0">
                <a:latin typeface="Arial" panose="020B0604020202020204" pitchFamily="34" charset="0"/>
                <a:cs typeface="Arial" panose="020B0604020202020204" pitchFamily="34" charset="0"/>
              </a:rPr>
              <a:t>إعداد خطط حماية وتأمين لمنشآت الكلية</a:t>
            </a:r>
            <a:r>
              <a:rPr lang="ru-RU" sz="6200" b="1" dirty="0">
                <a:latin typeface="Arial" panose="020B0604020202020204" pitchFamily="34" charset="0"/>
                <a:cs typeface="Arial" panose="020B0604020202020204" pitchFamily="34" charset="0"/>
              </a:rPr>
              <a:t>.</a:t>
            </a:r>
            <a:endParaRPr lang="en-US" sz="6200" b="1" dirty="0">
              <a:latin typeface="Arial" panose="020B0604020202020204" pitchFamily="34" charset="0"/>
              <a:cs typeface="Arial" panose="020B0604020202020204" pitchFamily="34" charset="0"/>
            </a:endParaRPr>
          </a:p>
          <a:p>
            <a:pPr lvl="2">
              <a:lnSpc>
                <a:spcPct val="200000"/>
              </a:lnSpc>
            </a:pPr>
            <a:r>
              <a:rPr lang="ar-SA" sz="6200" b="1" dirty="0">
                <a:latin typeface="Arial" panose="020B0604020202020204" pitchFamily="34" charset="0"/>
                <a:cs typeface="Arial" panose="020B0604020202020204" pitchFamily="34" charset="0"/>
              </a:rPr>
              <a:t>وضع خطط الطوارئ والإخلاء مع تنفيذ سيناريوهات تحاكى كيفية التصرف فى حال وجود أزمة</a:t>
            </a:r>
            <a:r>
              <a:rPr lang="ru-RU" sz="6200" b="1" dirty="0">
                <a:latin typeface="Arial" panose="020B0604020202020204" pitchFamily="34" charset="0"/>
                <a:cs typeface="Arial" panose="020B0604020202020204" pitchFamily="34" charset="0"/>
              </a:rPr>
              <a:t>.</a:t>
            </a:r>
            <a:endParaRPr lang="en-US" sz="6200" b="1" dirty="0">
              <a:latin typeface="Arial" panose="020B0604020202020204" pitchFamily="34" charset="0"/>
              <a:cs typeface="Arial" panose="020B0604020202020204" pitchFamily="34" charset="0"/>
            </a:endParaRPr>
          </a:p>
          <a:p>
            <a:pPr lvl="2">
              <a:lnSpc>
                <a:spcPct val="200000"/>
              </a:lnSpc>
            </a:pPr>
            <a:r>
              <a:rPr lang="ar-SA" sz="6200" b="1" dirty="0">
                <a:latin typeface="Arial" panose="020B0604020202020204" pitchFamily="34" charset="0"/>
                <a:cs typeface="Arial" panose="020B0604020202020204" pitchFamily="34" charset="0"/>
              </a:rPr>
              <a:t>التواصل المستمر والتعاون مع وحدة الدفاع والحماية المدنية بالجامعة</a:t>
            </a:r>
            <a:r>
              <a:rPr lang="ru-RU" sz="6200" b="1" dirty="0">
                <a:latin typeface="Arial" panose="020B0604020202020204" pitchFamily="34" charset="0"/>
                <a:cs typeface="Arial" panose="020B0604020202020204" pitchFamily="34" charset="0"/>
              </a:rPr>
              <a:t>.</a:t>
            </a:r>
            <a:endParaRPr lang="en-US" sz="6200" b="1" dirty="0">
              <a:latin typeface="Arial" panose="020B0604020202020204" pitchFamily="34" charset="0"/>
              <a:cs typeface="Arial" panose="020B0604020202020204" pitchFamily="34" charset="0"/>
            </a:endParaRPr>
          </a:p>
          <a:p>
            <a:pPr lvl="2">
              <a:lnSpc>
                <a:spcPct val="200000"/>
              </a:lnSpc>
            </a:pPr>
            <a:r>
              <a:rPr lang="ar-SA" sz="6200" b="1" dirty="0">
                <a:latin typeface="Arial" panose="020B0604020202020204" pitchFamily="34" charset="0"/>
                <a:cs typeface="Arial" panose="020B0604020202020204" pitchFamily="34" charset="0"/>
              </a:rPr>
              <a:t>تقييم المخاطر والأزمات التي يمكن أن تحدث</a:t>
            </a:r>
            <a:r>
              <a:rPr lang="ru-RU" sz="6200" b="1" dirty="0">
                <a:latin typeface="Arial" panose="020B0604020202020204" pitchFamily="34" charset="0"/>
                <a:cs typeface="Arial" panose="020B0604020202020204" pitchFamily="34" charset="0"/>
              </a:rPr>
              <a:t>.</a:t>
            </a:r>
            <a:endParaRPr lang="en-US" sz="6200" b="1" dirty="0">
              <a:latin typeface="Arial" panose="020B0604020202020204" pitchFamily="34" charset="0"/>
              <a:cs typeface="Arial" panose="020B0604020202020204" pitchFamily="34" charset="0"/>
            </a:endParaRPr>
          </a:p>
          <a:p>
            <a:pPr>
              <a:lnSpc>
                <a:spcPct val="200000"/>
              </a:lnSpc>
            </a:pPr>
            <a:endParaRPr lang="en-US" sz="2200" dirty="0"/>
          </a:p>
          <a:p>
            <a:endParaRPr lang="ar-EG" dirty="0"/>
          </a:p>
        </p:txBody>
      </p:sp>
    </p:spTree>
    <p:extLst>
      <p:ext uri="{BB962C8B-B14F-4D97-AF65-F5344CB8AC3E}">
        <p14:creationId xmlns:p14="http://schemas.microsoft.com/office/powerpoint/2010/main" val="12498200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272" y="0"/>
            <a:ext cx="8596668" cy="1320800"/>
          </a:xfrm>
        </p:spPr>
        <p:txBody>
          <a:bodyPr/>
          <a:lstStyle/>
          <a:p>
            <a:pPr algn="r"/>
            <a:r>
              <a:rPr lang="ar-SA" b="1" u="sng" dirty="0">
                <a:effectLst>
                  <a:outerShdw blurRad="38100" dist="19050" dir="2700000" algn="tl">
                    <a:schemeClr val="dk1">
                      <a:alpha val="40000"/>
                    </a:schemeClr>
                  </a:outerShdw>
                </a:effectLst>
              </a:rPr>
              <a:t>نائب مدير </a:t>
            </a:r>
            <a:r>
              <a:rPr lang="ar-SA" b="1" u="sng" dirty="0" smtClean="0">
                <a:effectLst>
                  <a:outerShdw blurRad="38100" dist="19050" dir="2700000" algn="tl">
                    <a:schemeClr val="dk1">
                      <a:alpha val="40000"/>
                    </a:schemeClr>
                  </a:outerShdw>
                </a:effectLst>
              </a:rPr>
              <a:t>الوحدة</a:t>
            </a:r>
            <a:r>
              <a:rPr lang="en-US" dirty="0" smtClean="0"/>
              <a:t/>
            </a:r>
            <a:br>
              <a:rPr lang="en-US" dirty="0" smtClean="0"/>
            </a:br>
            <a:endParaRPr lang="ar-EG" dirty="0"/>
          </a:p>
        </p:txBody>
      </p:sp>
      <p:sp>
        <p:nvSpPr>
          <p:cNvPr id="3" name="Content Placeholder 2"/>
          <p:cNvSpPr>
            <a:spLocks noGrp="1"/>
          </p:cNvSpPr>
          <p:nvPr>
            <p:ph idx="1"/>
          </p:nvPr>
        </p:nvSpPr>
        <p:spPr>
          <a:xfrm>
            <a:off x="270456" y="1081825"/>
            <a:ext cx="9968248" cy="5307727"/>
          </a:xfrm>
        </p:spPr>
        <p:txBody>
          <a:bodyPr>
            <a:normAutofit fontScale="62500" lnSpcReduction="20000"/>
          </a:bodyPr>
          <a:lstStyle/>
          <a:p>
            <a:pPr lvl="0"/>
            <a:r>
              <a:rPr lang="ar-SA" sz="4100" b="1" i="1" dirty="0">
                <a:solidFill>
                  <a:schemeClr val="accent4"/>
                </a:solidFill>
              </a:rPr>
              <a:t>المهام والاختصاصات</a:t>
            </a:r>
            <a:r>
              <a:rPr lang="ru-RU" sz="4100" b="1" i="1" dirty="0">
                <a:solidFill>
                  <a:schemeClr val="accent4"/>
                </a:solidFill>
              </a:rPr>
              <a:t>:</a:t>
            </a:r>
            <a:endParaRPr lang="en-US" sz="4100" dirty="0">
              <a:solidFill>
                <a:schemeClr val="accent4"/>
              </a:solidFill>
            </a:endParaRPr>
          </a:p>
          <a:p>
            <a:pPr lvl="2">
              <a:lnSpc>
                <a:spcPct val="220000"/>
              </a:lnSpc>
            </a:pPr>
            <a:r>
              <a:rPr lang="ar-SA" sz="4100" b="1" dirty="0">
                <a:latin typeface="Arial" panose="020B0604020202020204" pitchFamily="34" charset="0"/>
                <a:cs typeface="Arial" panose="020B0604020202020204" pitchFamily="34" charset="0"/>
              </a:rPr>
              <a:t>استخدام اليات التقييم الداخلى للوحدة</a:t>
            </a:r>
            <a:endParaRPr lang="en-US" sz="4100" b="1" dirty="0">
              <a:latin typeface="Arial" panose="020B0604020202020204" pitchFamily="34" charset="0"/>
              <a:cs typeface="Arial" panose="020B0604020202020204" pitchFamily="34" charset="0"/>
            </a:endParaRPr>
          </a:p>
          <a:p>
            <a:pPr lvl="2">
              <a:lnSpc>
                <a:spcPct val="220000"/>
              </a:lnSpc>
            </a:pPr>
            <a:r>
              <a:rPr lang="ar-SA" sz="4100" b="1" dirty="0">
                <a:latin typeface="Arial" panose="020B0604020202020204" pitchFamily="34" charset="0"/>
                <a:cs typeface="Arial" panose="020B0604020202020204" pitchFamily="34" charset="0"/>
              </a:rPr>
              <a:t>تقديم التقارير عن سير العمل باللجان كل شهر بناء على متابعة اللجان التالية</a:t>
            </a:r>
            <a:r>
              <a:rPr lang="ru-RU" sz="4100" b="1" dirty="0">
                <a:latin typeface="Arial" panose="020B0604020202020204" pitchFamily="34" charset="0"/>
                <a:cs typeface="Arial" panose="020B0604020202020204" pitchFamily="34" charset="0"/>
              </a:rPr>
              <a:t>:</a:t>
            </a:r>
            <a:endParaRPr lang="en-US" sz="4100" b="1" dirty="0">
              <a:latin typeface="Arial" panose="020B0604020202020204" pitchFamily="34" charset="0"/>
              <a:cs typeface="Arial" panose="020B0604020202020204" pitchFamily="34" charset="0"/>
            </a:endParaRPr>
          </a:p>
          <a:p>
            <a:pPr lvl="2">
              <a:lnSpc>
                <a:spcPct val="220000"/>
              </a:lnSpc>
            </a:pPr>
            <a:r>
              <a:rPr lang="ar-SA" sz="4100" b="1" dirty="0">
                <a:latin typeface="Arial" panose="020B0604020202020204" pitchFamily="34" charset="0"/>
                <a:cs typeface="Arial" panose="020B0604020202020204" pitchFamily="34" charset="0"/>
              </a:rPr>
              <a:t>لجنة السلامة وتأمين بيئة العمل</a:t>
            </a:r>
            <a:endParaRPr lang="en-US" sz="4100" b="1" dirty="0">
              <a:latin typeface="Arial" panose="020B0604020202020204" pitchFamily="34" charset="0"/>
              <a:cs typeface="Arial" panose="020B0604020202020204" pitchFamily="34" charset="0"/>
            </a:endParaRPr>
          </a:p>
          <a:p>
            <a:pPr lvl="2">
              <a:lnSpc>
                <a:spcPct val="220000"/>
              </a:lnSpc>
            </a:pPr>
            <a:r>
              <a:rPr lang="ar-SA" sz="4100" b="1" dirty="0">
                <a:latin typeface="Arial" panose="020B0604020202020204" pitchFamily="34" charset="0"/>
                <a:cs typeface="Arial" panose="020B0604020202020204" pitchFamily="34" charset="0"/>
              </a:rPr>
              <a:t>لجنة التوعية والتطوير والإعلام</a:t>
            </a:r>
            <a:endParaRPr lang="en-US" sz="4100" b="1" dirty="0">
              <a:latin typeface="Arial" panose="020B0604020202020204" pitchFamily="34" charset="0"/>
              <a:cs typeface="Arial" panose="020B0604020202020204" pitchFamily="34" charset="0"/>
            </a:endParaRPr>
          </a:p>
          <a:p>
            <a:pPr lvl="2">
              <a:lnSpc>
                <a:spcPct val="220000"/>
              </a:lnSpc>
            </a:pPr>
            <a:r>
              <a:rPr lang="ar-SA" sz="4100" b="1" dirty="0">
                <a:latin typeface="Arial" panose="020B0604020202020204" pitchFamily="34" charset="0"/>
                <a:cs typeface="Arial" panose="020B0604020202020204" pitchFamily="34" charset="0"/>
              </a:rPr>
              <a:t>لجنة الصحة المهنية والاسعافات الأولية</a:t>
            </a:r>
            <a:r>
              <a:rPr lang="ru-RU" sz="3400" b="1" dirty="0">
                <a:latin typeface="Arial" panose="020B0604020202020204" pitchFamily="34" charset="0"/>
                <a:cs typeface="Arial" panose="020B0604020202020204" pitchFamily="34" charset="0"/>
              </a:rPr>
              <a:t>.</a:t>
            </a:r>
            <a:endParaRPr lang="en-US" sz="3400" b="1" dirty="0">
              <a:latin typeface="Arial" panose="020B0604020202020204" pitchFamily="34" charset="0"/>
              <a:cs typeface="Arial" panose="020B0604020202020204" pitchFamily="34" charset="0"/>
            </a:endParaRPr>
          </a:p>
          <a:p>
            <a:pPr>
              <a:lnSpc>
                <a:spcPct val="220000"/>
              </a:lnSpc>
            </a:pPr>
            <a:endParaRPr lang="ar-EG" dirty="0"/>
          </a:p>
        </p:txBody>
      </p:sp>
    </p:spTree>
    <p:extLst>
      <p:ext uri="{BB962C8B-B14F-4D97-AF65-F5344CB8AC3E}">
        <p14:creationId xmlns:p14="http://schemas.microsoft.com/office/powerpoint/2010/main" val="6626958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u="sng" dirty="0">
                <a:effectLst>
                  <a:outerShdw blurRad="38100" dist="19050" dir="2700000" algn="tl">
                    <a:schemeClr val="dk1">
                      <a:alpha val="40000"/>
                    </a:schemeClr>
                  </a:outerShdw>
                </a:effectLst>
              </a:rPr>
              <a:t>أ</a:t>
            </a:r>
            <a:r>
              <a:rPr lang="ar-SA" b="1" u="sng" dirty="0" smtClean="0">
                <a:effectLst>
                  <a:outerShdw blurRad="38100" dist="19050" dir="2700000" algn="tl">
                    <a:schemeClr val="dk1">
                      <a:alpha val="40000"/>
                    </a:schemeClr>
                  </a:outerShdw>
                </a:effectLst>
              </a:rPr>
              <a:t>مين </a:t>
            </a:r>
            <a:r>
              <a:rPr lang="ar-SA" b="1" u="sng" dirty="0">
                <a:effectLst>
                  <a:outerShdw blurRad="38100" dist="19050" dir="2700000" algn="tl">
                    <a:schemeClr val="dk1">
                      <a:alpha val="40000"/>
                    </a:schemeClr>
                  </a:outerShdw>
                </a:effectLst>
              </a:rPr>
              <a:t>الكلية</a:t>
            </a:r>
            <a:r>
              <a:rPr lang="en-US" dirty="0"/>
              <a:t/>
            </a:r>
            <a:br>
              <a:rPr lang="en-US" dirty="0"/>
            </a:br>
            <a:endParaRPr lang="ar-EG" dirty="0"/>
          </a:p>
        </p:txBody>
      </p:sp>
      <p:sp>
        <p:nvSpPr>
          <p:cNvPr id="3" name="Content Placeholder 2"/>
          <p:cNvSpPr>
            <a:spLocks noGrp="1"/>
          </p:cNvSpPr>
          <p:nvPr>
            <p:ph idx="1"/>
          </p:nvPr>
        </p:nvSpPr>
        <p:spPr>
          <a:xfrm>
            <a:off x="128789" y="1188234"/>
            <a:ext cx="11050073" cy="5669766"/>
          </a:xfrm>
        </p:spPr>
        <p:txBody>
          <a:bodyPr>
            <a:normAutofit fontScale="55000" lnSpcReduction="20000"/>
          </a:bodyPr>
          <a:lstStyle/>
          <a:p>
            <a:r>
              <a:rPr lang="ar-SA" sz="4100" b="1" dirty="0">
                <a:solidFill>
                  <a:schemeClr val="accent4"/>
                </a:solidFill>
              </a:rPr>
              <a:t>المهام والاختصاصات</a:t>
            </a:r>
            <a:r>
              <a:rPr lang="ru-RU" sz="4100" b="1" dirty="0">
                <a:solidFill>
                  <a:schemeClr val="accent4"/>
                </a:solidFill>
              </a:rPr>
              <a:t>:</a:t>
            </a:r>
            <a:endParaRPr lang="en-US" sz="4100" dirty="0">
              <a:solidFill>
                <a:schemeClr val="accent4"/>
              </a:solidFill>
            </a:endParaRPr>
          </a:p>
          <a:p>
            <a:pPr lvl="2">
              <a:lnSpc>
                <a:spcPct val="200000"/>
              </a:lnSpc>
            </a:pPr>
            <a:r>
              <a:rPr lang="ar-SA" sz="4500" b="1" dirty="0">
                <a:latin typeface="Arial" panose="020B0604020202020204" pitchFamily="34" charset="0"/>
                <a:cs typeface="Arial" panose="020B0604020202020204" pitchFamily="34" charset="0"/>
              </a:rPr>
              <a:t>يعتبر أمين الكلية عضواً دائماً بالوحدة طبقاً  لوظيفته ليقوم بتسهيل أعمال الوحدة ومتابعة أداء باقي إدارات الكلية في تنفيذ تعليمات وإرشادات اللجان المنبثقة من الوحدة والالتزام بها</a:t>
            </a:r>
            <a:r>
              <a:rPr lang="ru-RU" sz="4500" b="1" dirty="0" smtClean="0">
                <a:latin typeface="Arial" panose="020B0604020202020204" pitchFamily="34" charset="0"/>
                <a:cs typeface="Arial" panose="020B0604020202020204" pitchFamily="34" charset="0"/>
              </a:rPr>
              <a:t>.</a:t>
            </a:r>
            <a:endParaRPr lang="ar-EG" sz="4500" b="1" dirty="0">
              <a:latin typeface="Arial" panose="020B0604020202020204" pitchFamily="34" charset="0"/>
              <a:cs typeface="Arial" panose="020B0604020202020204" pitchFamily="34" charset="0"/>
            </a:endParaRPr>
          </a:p>
          <a:p>
            <a:r>
              <a:rPr lang="ar-SA" sz="4200" b="1" dirty="0">
                <a:solidFill>
                  <a:schemeClr val="accent4"/>
                </a:solidFill>
              </a:rPr>
              <a:t>أعضاء مجلس إدارة الوحدة</a:t>
            </a:r>
            <a:r>
              <a:rPr lang="ru-RU" sz="4200" b="1" dirty="0">
                <a:solidFill>
                  <a:schemeClr val="accent4"/>
                </a:solidFill>
              </a:rPr>
              <a:t>:</a:t>
            </a:r>
            <a:endParaRPr lang="en-US" sz="4200" b="1" dirty="0">
              <a:solidFill>
                <a:schemeClr val="accent4"/>
              </a:solidFill>
            </a:endParaRPr>
          </a:p>
          <a:p>
            <a:pPr lvl="2">
              <a:lnSpc>
                <a:spcPct val="200000"/>
              </a:lnSpc>
            </a:pPr>
            <a:r>
              <a:rPr lang="ar-SA" sz="4600" b="1" dirty="0">
                <a:latin typeface="Arial" panose="020B0604020202020204" pitchFamily="34" charset="0"/>
                <a:cs typeface="Arial" panose="020B0604020202020204" pitchFamily="34" charset="0"/>
              </a:rPr>
              <a:t>عدد ثلاثة من أعضاء هيئة التدريس يتم اختيارهم لعضوية مجلس إدارة الوحدة طبقاً لترشيحات الأقسام العلمية ليتولي كل منهم رئاسة أحد اللجان المنبثقة من الوحدة ووضع وتنفيذ الأنشطة الفنية الخاصة بالوحدة التى يترأسها</a:t>
            </a:r>
            <a:r>
              <a:rPr lang="ru-RU" sz="4600" b="1" dirty="0">
                <a:latin typeface="Arial" panose="020B0604020202020204" pitchFamily="34" charset="0"/>
                <a:cs typeface="Arial" panose="020B0604020202020204" pitchFamily="34" charset="0"/>
              </a:rPr>
              <a:t>.</a:t>
            </a:r>
            <a:endParaRPr lang="en-US" sz="4600" b="1" dirty="0">
              <a:latin typeface="Arial" panose="020B060402020202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7655702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a:effectLst>
                  <a:outerShdw blurRad="38100" dist="19050" dir="2700000" algn="tl">
                    <a:schemeClr val="dk1">
                      <a:alpha val="40000"/>
                    </a:schemeClr>
                  </a:outerShdw>
                </a:effectLst>
              </a:rPr>
              <a:t>رئيس لجنة السلامة وتأمين بيئة العمل</a:t>
            </a:r>
            <a:endParaRPr lang="ar-EG" dirty="0"/>
          </a:p>
        </p:txBody>
      </p:sp>
      <p:sp>
        <p:nvSpPr>
          <p:cNvPr id="3" name="Content Placeholder 2"/>
          <p:cNvSpPr>
            <a:spLocks noGrp="1"/>
          </p:cNvSpPr>
          <p:nvPr>
            <p:ph idx="1"/>
          </p:nvPr>
        </p:nvSpPr>
        <p:spPr>
          <a:xfrm>
            <a:off x="154546" y="1490888"/>
            <a:ext cx="11694017" cy="5064458"/>
          </a:xfrm>
        </p:spPr>
        <p:txBody>
          <a:bodyPr>
            <a:normAutofit fontScale="77500" lnSpcReduction="20000"/>
          </a:bodyPr>
          <a:lstStyle/>
          <a:p>
            <a:pPr>
              <a:lnSpc>
                <a:spcPct val="150000"/>
              </a:lnSpc>
            </a:pPr>
            <a:r>
              <a:rPr lang="ar-SA" sz="4100" b="1" u="sng" dirty="0">
                <a:solidFill>
                  <a:schemeClr val="accent4"/>
                </a:solidFill>
              </a:rPr>
              <a:t>المهام والاختصاصات</a:t>
            </a:r>
            <a:r>
              <a:rPr lang="ru-RU" sz="4100" b="1" u="sng" dirty="0">
                <a:solidFill>
                  <a:schemeClr val="accent4"/>
                </a:solidFill>
              </a:rPr>
              <a:t> </a:t>
            </a:r>
            <a:r>
              <a:rPr lang="ru-RU" sz="3200" b="1" u="sng" dirty="0" smtClean="0">
                <a:solidFill>
                  <a:schemeClr val="accent4"/>
                </a:solidFill>
              </a:rPr>
              <a:t>:</a:t>
            </a:r>
            <a:endParaRPr lang="ar-EG" sz="3200" b="1" u="sng" dirty="0" smtClean="0">
              <a:solidFill>
                <a:schemeClr val="accent4"/>
              </a:solidFill>
            </a:endParaRPr>
          </a:p>
          <a:p>
            <a:pPr>
              <a:lnSpc>
                <a:spcPct val="150000"/>
              </a:lnSpc>
            </a:pPr>
            <a:endParaRPr lang="en-US" sz="2000" dirty="0">
              <a:solidFill>
                <a:schemeClr val="accent4"/>
              </a:solidFill>
            </a:endParaRPr>
          </a:p>
          <a:p>
            <a:pPr lvl="2">
              <a:lnSpc>
                <a:spcPct val="150000"/>
              </a:lnSpc>
            </a:pPr>
            <a:r>
              <a:rPr lang="ar-SA" sz="3500" b="1" dirty="0">
                <a:latin typeface="Arial" panose="020B0604020202020204" pitchFamily="34" charset="0"/>
                <a:cs typeface="Arial" panose="020B0604020202020204" pitchFamily="34" charset="0"/>
              </a:rPr>
              <a:t>التأكد من وجود العلامات الارشادية والتحذيرية بالتعاون مع رؤساء الأقسام الإدارية وأمناء المعامل</a:t>
            </a:r>
            <a:r>
              <a:rPr lang="ru-RU" sz="3500" b="1" dirty="0">
                <a:latin typeface="Arial" panose="020B0604020202020204" pitchFamily="34" charset="0"/>
                <a:cs typeface="Arial" panose="020B0604020202020204" pitchFamily="34" charset="0"/>
              </a:rPr>
              <a:t>.</a:t>
            </a:r>
            <a:endParaRPr lang="en-US" sz="3500" b="1" dirty="0">
              <a:latin typeface="Arial" panose="020B0604020202020204" pitchFamily="34" charset="0"/>
              <a:cs typeface="Arial" panose="020B0604020202020204" pitchFamily="34" charset="0"/>
            </a:endParaRPr>
          </a:p>
          <a:p>
            <a:pPr lvl="2">
              <a:lnSpc>
                <a:spcPct val="200000"/>
              </a:lnSpc>
            </a:pPr>
            <a:r>
              <a:rPr lang="ar-SA" sz="3500" b="1" dirty="0">
                <a:latin typeface="Arial" panose="020B0604020202020204" pitchFamily="34" charset="0"/>
                <a:cs typeface="Arial" panose="020B0604020202020204" pitchFamily="34" charset="0"/>
              </a:rPr>
              <a:t>التأكد من اجراءات الأمن والسلامة داخل الأقسام الادارية المختلفة والمعامل وقاعات التدريس</a:t>
            </a:r>
            <a:r>
              <a:rPr lang="ru-RU" sz="3500" b="1" dirty="0">
                <a:latin typeface="Arial" panose="020B0604020202020204" pitchFamily="34" charset="0"/>
                <a:cs typeface="Arial" panose="020B0604020202020204" pitchFamily="34" charset="0"/>
              </a:rPr>
              <a:t>.</a:t>
            </a:r>
            <a:endParaRPr lang="en-US" sz="3500" b="1" dirty="0">
              <a:latin typeface="Arial" panose="020B0604020202020204" pitchFamily="34" charset="0"/>
              <a:cs typeface="Arial" panose="020B0604020202020204" pitchFamily="34" charset="0"/>
            </a:endParaRPr>
          </a:p>
          <a:p>
            <a:pPr lvl="2">
              <a:lnSpc>
                <a:spcPct val="200000"/>
              </a:lnSpc>
            </a:pPr>
            <a:r>
              <a:rPr lang="ar-SA" sz="3500" b="1" dirty="0">
                <a:latin typeface="Arial" panose="020B0604020202020204" pitchFamily="34" charset="0"/>
                <a:cs typeface="Arial" panose="020B0604020202020204" pitchFamily="34" charset="0"/>
              </a:rPr>
              <a:t>مراجعة اجراءات الامن والسلامة فى المخازن</a:t>
            </a:r>
            <a:r>
              <a:rPr lang="ru-RU" sz="3500" dirty="0"/>
              <a:t>.</a:t>
            </a:r>
            <a:endParaRPr lang="en-US" sz="3500" dirty="0"/>
          </a:p>
          <a:p>
            <a:endParaRPr lang="ar-EG" dirty="0"/>
          </a:p>
        </p:txBody>
      </p:sp>
    </p:spTree>
    <p:extLst>
      <p:ext uri="{BB962C8B-B14F-4D97-AF65-F5344CB8AC3E}">
        <p14:creationId xmlns:p14="http://schemas.microsoft.com/office/powerpoint/2010/main" val="15916322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03034"/>
            <a:ext cx="11900080" cy="6754966"/>
          </a:xfrm>
        </p:spPr>
        <p:txBody>
          <a:bodyPr>
            <a:normAutofit fontScale="25000" lnSpcReduction="20000"/>
          </a:bodyPr>
          <a:lstStyle/>
          <a:p>
            <a:pPr lvl="2">
              <a:lnSpc>
                <a:spcPct val="220000"/>
              </a:lnSpc>
            </a:pPr>
            <a:r>
              <a:rPr lang="ar-SA" sz="12800" b="1" dirty="0">
                <a:latin typeface="Arial" panose="020B0604020202020204" pitchFamily="34" charset="0"/>
                <a:cs typeface="Arial" panose="020B0604020202020204" pitchFamily="34" charset="0"/>
              </a:rPr>
              <a:t>التأكد من سلامة التوصيلات الكهربائية</a:t>
            </a:r>
            <a:r>
              <a:rPr lang="ru-RU" sz="12800" b="1" dirty="0" smtClean="0">
                <a:latin typeface="Arial" panose="020B0604020202020204" pitchFamily="34" charset="0"/>
                <a:cs typeface="Arial" panose="020B0604020202020204" pitchFamily="34" charset="0"/>
              </a:rPr>
              <a:t>.</a:t>
            </a:r>
            <a:endParaRPr lang="en-US" sz="12800" b="1" dirty="0">
              <a:latin typeface="Arial" panose="020B0604020202020204" pitchFamily="34" charset="0"/>
              <a:cs typeface="Arial" panose="020B0604020202020204" pitchFamily="34" charset="0"/>
            </a:endParaRPr>
          </a:p>
          <a:p>
            <a:pPr lvl="2">
              <a:lnSpc>
                <a:spcPct val="220000"/>
              </a:lnSpc>
            </a:pPr>
            <a:r>
              <a:rPr lang="ar-SA" sz="12800" b="1" dirty="0">
                <a:latin typeface="Arial" panose="020B0604020202020204" pitchFamily="34" charset="0"/>
                <a:cs typeface="Arial" panose="020B0604020202020204" pitchFamily="34" charset="0"/>
              </a:rPr>
              <a:t>التأكد من وجود صناديق الاسعافات الاولية فى المعامل والمدرجات والتفتيش الدورى عليها وتعويض الناقص منها</a:t>
            </a:r>
            <a:r>
              <a:rPr lang="ru-RU" sz="12800" b="1" dirty="0">
                <a:latin typeface="Arial" panose="020B0604020202020204" pitchFamily="34" charset="0"/>
                <a:cs typeface="Arial" panose="020B0604020202020204" pitchFamily="34" charset="0"/>
              </a:rPr>
              <a:t>.</a:t>
            </a:r>
            <a:endParaRPr lang="en-US" sz="12800" b="1" dirty="0">
              <a:latin typeface="Arial" panose="020B0604020202020204" pitchFamily="34" charset="0"/>
              <a:cs typeface="Arial" panose="020B0604020202020204" pitchFamily="34" charset="0"/>
            </a:endParaRPr>
          </a:p>
          <a:p>
            <a:pPr lvl="2">
              <a:lnSpc>
                <a:spcPct val="220000"/>
              </a:lnSpc>
            </a:pPr>
            <a:r>
              <a:rPr lang="ar-SA" sz="12800" b="1" dirty="0">
                <a:latin typeface="Arial" panose="020B0604020202020204" pitchFamily="34" charset="0"/>
                <a:cs typeface="Arial" panose="020B0604020202020204" pitchFamily="34" charset="0"/>
              </a:rPr>
              <a:t>مراجعة اجراءات الأمن والسلامة فى أبواب ومخارج الطوارئ</a:t>
            </a:r>
            <a:r>
              <a:rPr lang="ru-RU" sz="12800" b="1" dirty="0">
                <a:latin typeface="Arial" panose="020B0604020202020204" pitchFamily="34" charset="0"/>
                <a:cs typeface="Arial" panose="020B0604020202020204" pitchFamily="34" charset="0"/>
              </a:rPr>
              <a:t>.</a:t>
            </a:r>
            <a:endParaRPr lang="en-US" sz="12800" b="1" dirty="0">
              <a:latin typeface="Arial" panose="020B0604020202020204" pitchFamily="34" charset="0"/>
              <a:cs typeface="Arial" panose="020B0604020202020204" pitchFamily="34" charset="0"/>
            </a:endParaRPr>
          </a:p>
          <a:p>
            <a:pPr lvl="2">
              <a:lnSpc>
                <a:spcPct val="220000"/>
              </a:lnSpc>
            </a:pPr>
            <a:r>
              <a:rPr lang="ar-SA" sz="12800" b="1" dirty="0">
                <a:latin typeface="Arial" panose="020B0604020202020204" pitchFamily="34" charset="0"/>
                <a:cs typeface="Arial" panose="020B0604020202020204" pitchFamily="34" charset="0"/>
              </a:rPr>
              <a:t>مراجعة اجراءات الأمن والسلامة لأنابيب الغاز</a:t>
            </a:r>
            <a:r>
              <a:rPr lang="ru-RU" sz="12800" b="1" dirty="0">
                <a:latin typeface="Arial" panose="020B0604020202020204" pitchFamily="34" charset="0"/>
                <a:cs typeface="Arial" panose="020B0604020202020204" pitchFamily="34" charset="0"/>
              </a:rPr>
              <a:t>.</a:t>
            </a:r>
            <a:endParaRPr lang="en-US" sz="12800" b="1" dirty="0">
              <a:latin typeface="Arial" panose="020B0604020202020204" pitchFamily="34" charset="0"/>
              <a:cs typeface="Arial" panose="020B0604020202020204" pitchFamily="34" charset="0"/>
            </a:endParaRPr>
          </a:p>
          <a:p>
            <a:pPr lvl="2">
              <a:lnSpc>
                <a:spcPct val="220000"/>
              </a:lnSpc>
            </a:pPr>
            <a:r>
              <a:rPr lang="ar-EG" sz="12800" b="1" dirty="0" smtClean="0">
                <a:latin typeface="Arial" panose="020B0604020202020204" pitchFamily="34" charset="0"/>
                <a:cs typeface="Arial" panose="020B0604020202020204" pitchFamily="34" charset="0"/>
              </a:rPr>
              <a:t>متابعة  </a:t>
            </a:r>
            <a:r>
              <a:rPr lang="ar-EG" sz="12800" b="1" dirty="0">
                <a:latin typeface="Arial" panose="020B0604020202020204" pitchFamily="34" charset="0"/>
                <a:cs typeface="Arial" panose="020B0604020202020204" pitchFamily="34" charset="0"/>
              </a:rPr>
              <a:t>الصيانة الدورية لجميع معدات الاطفاء </a:t>
            </a:r>
            <a:endParaRPr lang="en-US" sz="12800" b="1" dirty="0">
              <a:latin typeface="Arial" panose="020B0604020202020204" pitchFamily="34" charset="0"/>
              <a:cs typeface="Arial" panose="020B0604020202020204" pitchFamily="34" charset="0"/>
            </a:endParaRPr>
          </a:p>
          <a:p>
            <a:pPr marL="0" indent="0">
              <a:lnSpc>
                <a:spcPct val="220000"/>
              </a:lnSpc>
              <a:buNone/>
            </a:pPr>
            <a:endParaRPr lang="ar-EG" dirty="0"/>
          </a:p>
        </p:txBody>
      </p:sp>
    </p:spTree>
    <p:extLst>
      <p:ext uri="{BB962C8B-B14F-4D97-AF65-F5344CB8AC3E}">
        <p14:creationId xmlns:p14="http://schemas.microsoft.com/office/powerpoint/2010/main" val="1994542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788" y="965917"/>
            <a:ext cx="10407343" cy="5693632"/>
          </a:xfrm>
        </p:spPr>
        <p:txBody>
          <a:bodyPr>
            <a:normAutofit fontScale="25000" lnSpcReduction="20000"/>
          </a:bodyPr>
          <a:lstStyle/>
          <a:p>
            <a:pPr lvl="2">
              <a:lnSpc>
                <a:spcPct val="270000"/>
              </a:lnSpc>
            </a:pPr>
            <a:r>
              <a:rPr lang="ar-SA" sz="12800" b="1" dirty="0">
                <a:latin typeface="Arial" panose="020B0604020202020204" pitchFamily="34" charset="0"/>
                <a:cs typeface="Arial" panose="020B0604020202020204" pitchFamily="34" charset="0"/>
              </a:rPr>
              <a:t>التفتيش الدورى على وسائل الإطفاء والتأكد من صلاحيتها</a:t>
            </a:r>
            <a:r>
              <a:rPr lang="ru-RU" sz="12800" b="1" dirty="0">
                <a:latin typeface="Arial" panose="020B0604020202020204" pitchFamily="34" charset="0"/>
                <a:cs typeface="Arial" panose="020B0604020202020204" pitchFamily="34" charset="0"/>
              </a:rPr>
              <a:t>.</a:t>
            </a:r>
            <a:endParaRPr lang="en-US" sz="12800" b="1" dirty="0">
              <a:latin typeface="Arial" panose="020B0604020202020204" pitchFamily="34" charset="0"/>
              <a:cs typeface="Arial" panose="020B0604020202020204" pitchFamily="34" charset="0"/>
            </a:endParaRPr>
          </a:p>
          <a:p>
            <a:pPr lvl="2">
              <a:lnSpc>
                <a:spcPct val="270000"/>
              </a:lnSpc>
            </a:pPr>
            <a:r>
              <a:rPr lang="ar-SA" sz="12800" b="1" dirty="0">
                <a:latin typeface="Arial" panose="020B0604020202020204" pitchFamily="34" charset="0"/>
                <a:cs typeface="Arial" panose="020B0604020202020204" pitchFamily="34" charset="0"/>
              </a:rPr>
              <a:t>التفتيش الدورى على حنفيات الحريق</a:t>
            </a:r>
            <a:r>
              <a:rPr lang="ru-RU" sz="12800" b="1" dirty="0">
                <a:latin typeface="Arial" panose="020B0604020202020204" pitchFamily="34" charset="0"/>
                <a:cs typeface="Arial" panose="020B0604020202020204" pitchFamily="34" charset="0"/>
              </a:rPr>
              <a:t>.</a:t>
            </a:r>
            <a:endParaRPr lang="en-US" sz="12800" b="1" dirty="0">
              <a:latin typeface="Arial" panose="020B0604020202020204" pitchFamily="34" charset="0"/>
              <a:cs typeface="Arial" panose="020B0604020202020204" pitchFamily="34" charset="0"/>
            </a:endParaRPr>
          </a:p>
          <a:p>
            <a:pPr lvl="2">
              <a:lnSpc>
                <a:spcPct val="270000"/>
              </a:lnSpc>
            </a:pPr>
            <a:r>
              <a:rPr lang="ar-SA" sz="12800" b="1" dirty="0">
                <a:latin typeface="Arial" panose="020B0604020202020204" pitchFamily="34" charset="0"/>
                <a:cs typeface="Arial" panose="020B0604020202020204" pitchFamily="34" charset="0"/>
              </a:rPr>
              <a:t>التفتيش الدورى على وسائل الإنذار داخل الاقسام الإدارية المختلفة والمعامل وقاعات التدريس وجميع مرافق الكلية والتأكد من سلامتها</a:t>
            </a:r>
            <a:r>
              <a:rPr lang="ru-RU" sz="12800" b="1" dirty="0">
                <a:latin typeface="Arial" panose="020B0604020202020204" pitchFamily="34" charset="0"/>
                <a:cs typeface="Arial" panose="020B0604020202020204" pitchFamily="34" charset="0"/>
              </a:rPr>
              <a:t>.</a:t>
            </a:r>
            <a:endParaRPr lang="ar-EG" sz="12800" b="1" dirty="0">
              <a:latin typeface="Arial" panose="020B0604020202020204" pitchFamily="34" charset="0"/>
              <a:cs typeface="Arial" panose="020B0604020202020204" pitchFamily="34" charset="0"/>
            </a:endParaRPr>
          </a:p>
          <a:p>
            <a:endParaRPr lang="ar-EG" dirty="0" smtClean="0"/>
          </a:p>
          <a:p>
            <a:endParaRPr lang="ar-EG" dirty="0"/>
          </a:p>
          <a:p>
            <a:endParaRPr lang="ar-EG" dirty="0" smtClean="0"/>
          </a:p>
          <a:p>
            <a:endParaRPr lang="ar-EG" dirty="0"/>
          </a:p>
          <a:p>
            <a:endParaRPr lang="ar-EG" dirty="0" smtClean="0"/>
          </a:p>
          <a:p>
            <a:endParaRPr lang="ar-EG" dirty="0"/>
          </a:p>
          <a:p>
            <a:endParaRPr lang="ar-EG" dirty="0" smtClean="0"/>
          </a:p>
          <a:p>
            <a:endParaRPr lang="ar-EG" dirty="0"/>
          </a:p>
          <a:p>
            <a:endParaRPr lang="ar-EG" dirty="0"/>
          </a:p>
        </p:txBody>
      </p:sp>
    </p:spTree>
    <p:extLst>
      <p:ext uri="{BB962C8B-B14F-4D97-AF65-F5344CB8AC3E}">
        <p14:creationId xmlns:p14="http://schemas.microsoft.com/office/powerpoint/2010/main" val="29983470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a:t>رئيس لجنة التطوير والتوعية والإعلام</a:t>
            </a:r>
            <a:r>
              <a:rPr lang="en-US" dirty="0"/>
              <a:t/>
            </a:r>
            <a:br>
              <a:rPr lang="en-US" dirty="0"/>
            </a:br>
            <a:endParaRPr lang="ar-EG" dirty="0"/>
          </a:p>
        </p:txBody>
      </p:sp>
      <p:sp>
        <p:nvSpPr>
          <p:cNvPr id="3" name="Content Placeholder 2"/>
          <p:cNvSpPr>
            <a:spLocks noGrp="1"/>
          </p:cNvSpPr>
          <p:nvPr>
            <p:ph idx="1"/>
          </p:nvPr>
        </p:nvSpPr>
        <p:spPr>
          <a:xfrm>
            <a:off x="193183" y="1249251"/>
            <a:ext cx="10753859" cy="5608749"/>
          </a:xfrm>
        </p:spPr>
        <p:txBody>
          <a:bodyPr>
            <a:normAutofit fontScale="25000" lnSpcReduction="20000"/>
          </a:bodyPr>
          <a:lstStyle/>
          <a:p>
            <a:pPr>
              <a:lnSpc>
                <a:spcPct val="200000"/>
              </a:lnSpc>
            </a:pPr>
            <a:r>
              <a:rPr lang="ar-SA" sz="9800" b="1" u="sng" dirty="0">
                <a:solidFill>
                  <a:schemeClr val="accent4"/>
                </a:solidFill>
              </a:rPr>
              <a:t>المهام والاختصاصات</a:t>
            </a:r>
            <a:r>
              <a:rPr lang="ru-RU" sz="9800" b="1" u="sng" dirty="0">
                <a:solidFill>
                  <a:schemeClr val="accent4"/>
                </a:solidFill>
              </a:rPr>
              <a:t>:</a:t>
            </a:r>
            <a:endParaRPr lang="en-US" sz="9800" b="1" u="sng" dirty="0">
              <a:solidFill>
                <a:schemeClr val="accent4"/>
              </a:solidFill>
            </a:endParaRPr>
          </a:p>
          <a:p>
            <a:pPr lvl="2">
              <a:lnSpc>
                <a:spcPct val="200000"/>
              </a:lnSpc>
            </a:pPr>
            <a:r>
              <a:rPr lang="ar-SA" sz="9800" b="1" dirty="0">
                <a:latin typeface="Arial" panose="020B0604020202020204" pitchFamily="34" charset="0"/>
                <a:cs typeface="Arial" panose="020B0604020202020204" pitchFamily="34" charset="0"/>
              </a:rPr>
              <a:t>التنسيق مع وحدات </a:t>
            </a:r>
            <a:r>
              <a:rPr lang="ar-EG" sz="9800" b="1" dirty="0">
                <a:latin typeface="Arial" panose="020B0604020202020204" pitchFamily="34" charset="0"/>
                <a:cs typeface="Arial" panose="020B0604020202020204" pitchFamily="34" charset="0"/>
              </a:rPr>
              <a:t>السلامة والصحة المهنية</a:t>
            </a:r>
            <a:r>
              <a:rPr lang="ar-SA" sz="9800" b="1" dirty="0">
                <a:latin typeface="Arial" panose="020B0604020202020204" pitchFamily="34" charset="0"/>
                <a:cs typeface="Arial" panose="020B0604020202020204" pitchFamily="34" charset="0"/>
              </a:rPr>
              <a:t> بالكليات الأخرى والجامعة</a:t>
            </a:r>
            <a:endParaRPr lang="en-US" sz="9800" b="1" dirty="0">
              <a:latin typeface="Arial" panose="020B0604020202020204" pitchFamily="34" charset="0"/>
              <a:cs typeface="Arial" panose="020B0604020202020204" pitchFamily="34" charset="0"/>
            </a:endParaRPr>
          </a:p>
          <a:p>
            <a:pPr lvl="2">
              <a:lnSpc>
                <a:spcPct val="200000"/>
              </a:lnSpc>
            </a:pPr>
            <a:r>
              <a:rPr lang="ar-SA" sz="9800" b="1" dirty="0">
                <a:latin typeface="Arial" panose="020B0604020202020204" pitchFamily="34" charset="0"/>
                <a:cs typeface="Arial" panose="020B0604020202020204" pitchFamily="34" charset="0"/>
              </a:rPr>
              <a:t>انشاء موقع للوحدة على شبكة المعلومات</a:t>
            </a:r>
            <a:endParaRPr lang="en-US" sz="9800" b="1" dirty="0">
              <a:latin typeface="Arial" panose="020B0604020202020204" pitchFamily="34" charset="0"/>
              <a:cs typeface="Arial" panose="020B0604020202020204" pitchFamily="34" charset="0"/>
            </a:endParaRPr>
          </a:p>
          <a:p>
            <a:pPr lvl="2">
              <a:lnSpc>
                <a:spcPct val="200000"/>
              </a:lnSpc>
            </a:pPr>
            <a:r>
              <a:rPr lang="ar-SA" sz="9800" b="1" dirty="0">
                <a:latin typeface="Arial" panose="020B0604020202020204" pitchFamily="34" charset="0"/>
                <a:cs typeface="Arial" panose="020B0604020202020204" pitchFamily="34" charset="0"/>
              </a:rPr>
              <a:t>تحديث اخبار الوحدة على موقع الوحدة على شبكة المعلومات</a:t>
            </a:r>
            <a:r>
              <a:rPr lang="ar-EG" sz="9800" b="1" dirty="0">
                <a:latin typeface="Arial" panose="020B0604020202020204" pitchFamily="34" charset="0"/>
                <a:cs typeface="Arial" panose="020B0604020202020204" pitchFamily="34" charset="0"/>
              </a:rPr>
              <a:t>.</a:t>
            </a:r>
            <a:endParaRPr lang="en-US" sz="9800" b="1" dirty="0">
              <a:latin typeface="Arial" panose="020B0604020202020204" pitchFamily="34" charset="0"/>
              <a:cs typeface="Arial" panose="020B0604020202020204" pitchFamily="34" charset="0"/>
            </a:endParaRPr>
          </a:p>
          <a:p>
            <a:pPr lvl="2">
              <a:lnSpc>
                <a:spcPct val="200000"/>
              </a:lnSpc>
            </a:pPr>
            <a:r>
              <a:rPr lang="ar-SA" sz="9800" b="1" dirty="0">
                <a:latin typeface="Arial" panose="020B0604020202020204" pitchFamily="34" charset="0"/>
                <a:cs typeface="Arial" panose="020B0604020202020204" pitchFamily="34" charset="0"/>
              </a:rPr>
              <a:t>إعداد الدراسات التثقيفية المتعلقة بتنفيذ وتطبيق المواصفات الواردة بلوائح الدفاع والحماية المدنية </a:t>
            </a:r>
            <a:r>
              <a:rPr lang="ar-EG" sz="9800" b="1" dirty="0">
                <a:latin typeface="Arial" panose="020B0604020202020204" pitchFamily="34" charset="0"/>
                <a:cs typeface="Arial" panose="020B0604020202020204" pitchFamily="34" charset="0"/>
              </a:rPr>
              <a:t>.</a:t>
            </a:r>
            <a:endParaRPr lang="en-US" sz="9800" b="1" dirty="0">
              <a:latin typeface="Arial" panose="020B0604020202020204" pitchFamily="34" charset="0"/>
              <a:cs typeface="Arial" panose="020B0604020202020204" pitchFamily="34" charset="0"/>
            </a:endParaRPr>
          </a:p>
          <a:p>
            <a:pPr lvl="2">
              <a:lnSpc>
                <a:spcPct val="200000"/>
              </a:lnSpc>
            </a:pPr>
            <a:r>
              <a:rPr lang="ar-SA" sz="9800" b="1" dirty="0">
                <a:latin typeface="Arial" panose="020B0604020202020204" pitchFamily="34" charset="0"/>
                <a:cs typeface="Arial" panose="020B0604020202020204" pitchFamily="34" charset="0"/>
              </a:rPr>
              <a:t>الاعداد لدورات تدريبية عن الامن والسلامة والحماية المدنية والاسعافات الاولية</a:t>
            </a:r>
            <a:r>
              <a:rPr lang="ar-EG" sz="9800" b="1" dirty="0">
                <a:latin typeface="Arial" panose="020B0604020202020204" pitchFamily="34" charset="0"/>
                <a:cs typeface="Arial" panose="020B0604020202020204" pitchFamily="34" charset="0"/>
              </a:rPr>
              <a:t>.</a:t>
            </a:r>
            <a:endParaRPr lang="en-US" sz="9800" b="1" dirty="0">
              <a:latin typeface="Arial" panose="020B0604020202020204" pitchFamily="34" charset="0"/>
              <a:cs typeface="Arial" panose="020B0604020202020204" pitchFamily="34" charset="0"/>
            </a:endParaRPr>
          </a:p>
          <a:p>
            <a:endParaRPr lang="ar-EG" b="1" dirty="0"/>
          </a:p>
        </p:txBody>
      </p:sp>
    </p:spTree>
    <p:extLst>
      <p:ext uri="{BB962C8B-B14F-4D97-AF65-F5344CB8AC3E}">
        <p14:creationId xmlns:p14="http://schemas.microsoft.com/office/powerpoint/2010/main" val="28290893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373487"/>
            <a:ext cx="10959920" cy="6156101"/>
          </a:xfrm>
        </p:spPr>
        <p:txBody>
          <a:bodyPr>
            <a:normAutofit fontScale="40000" lnSpcReduction="20000"/>
          </a:bodyPr>
          <a:lstStyle/>
          <a:p>
            <a:pPr lvl="2">
              <a:lnSpc>
                <a:spcPct val="250000"/>
              </a:lnSpc>
            </a:pPr>
            <a:r>
              <a:rPr lang="ar-SA" sz="6600" b="1" dirty="0">
                <a:latin typeface="Arial" panose="020B0604020202020204" pitchFamily="34" charset="0"/>
                <a:cs typeface="Arial" panose="020B0604020202020204" pitchFamily="34" charset="0"/>
              </a:rPr>
              <a:t>دراسة وتحليل أزمات وكوارث حدثت فى أماكن آخرى مع وضع تصور لكيفية علاج أوجه القصور التى حدثت</a:t>
            </a:r>
            <a:r>
              <a:rPr lang="ru-RU" sz="6600" b="1" dirty="0">
                <a:latin typeface="Arial" panose="020B0604020202020204" pitchFamily="34" charset="0"/>
                <a:cs typeface="Arial" panose="020B0604020202020204" pitchFamily="34" charset="0"/>
              </a:rPr>
              <a:t>.  </a:t>
            </a:r>
            <a:endParaRPr lang="en-US" sz="6600" b="1" dirty="0">
              <a:latin typeface="Arial" panose="020B0604020202020204" pitchFamily="34" charset="0"/>
              <a:cs typeface="Arial" panose="020B0604020202020204" pitchFamily="34" charset="0"/>
            </a:endParaRPr>
          </a:p>
          <a:p>
            <a:pPr lvl="2">
              <a:lnSpc>
                <a:spcPct val="250000"/>
              </a:lnSpc>
            </a:pPr>
            <a:r>
              <a:rPr lang="ar-SA" sz="6600" b="1" dirty="0">
                <a:latin typeface="Arial" panose="020B0604020202020204" pitchFamily="34" charset="0"/>
                <a:cs typeface="Arial" panose="020B0604020202020204" pitchFamily="34" charset="0"/>
              </a:rPr>
              <a:t>تسجيل جميع المواقف التى تعتبر ازمة يمكن ان تهدد كيان الكلية فى سجل الأزمات</a:t>
            </a:r>
            <a:endParaRPr lang="en-US" sz="6600" b="1" dirty="0">
              <a:latin typeface="Arial" panose="020B0604020202020204" pitchFamily="34" charset="0"/>
              <a:cs typeface="Arial" panose="020B0604020202020204" pitchFamily="34" charset="0"/>
            </a:endParaRPr>
          </a:p>
          <a:p>
            <a:pPr lvl="2">
              <a:lnSpc>
                <a:spcPct val="250000"/>
              </a:lnSpc>
            </a:pPr>
            <a:r>
              <a:rPr lang="ar-SA" sz="6600" b="1" dirty="0">
                <a:latin typeface="Arial" panose="020B0604020202020204" pitchFamily="34" charset="0"/>
                <a:cs typeface="Arial" panose="020B0604020202020204" pitchFamily="34" charset="0"/>
              </a:rPr>
              <a:t>اعداد قاعدة بيانات عن اى ازمات وكوارث مرت بها الكلية وطرق حلها</a:t>
            </a:r>
            <a:endParaRPr lang="en-US" sz="6600" b="1" dirty="0">
              <a:latin typeface="Arial" panose="020B0604020202020204" pitchFamily="34" charset="0"/>
              <a:cs typeface="Arial" panose="020B0604020202020204" pitchFamily="34" charset="0"/>
            </a:endParaRPr>
          </a:p>
          <a:p>
            <a:pPr lvl="2">
              <a:lnSpc>
                <a:spcPct val="250000"/>
              </a:lnSpc>
            </a:pPr>
            <a:r>
              <a:rPr lang="ar-SA" sz="6600" b="1" dirty="0">
                <a:latin typeface="Arial" panose="020B0604020202020204" pitchFamily="34" charset="0"/>
                <a:cs typeface="Arial" panose="020B0604020202020204" pitchFamily="34" charset="0"/>
              </a:rPr>
              <a:t>تقديم المساعدة عن طريق توفير الدعم المعلوماتى لمتخذى القرار وذلك لايجاد حلول لأى ازمة</a:t>
            </a:r>
            <a:endParaRPr lang="en-US" sz="6600" b="1" dirty="0">
              <a:latin typeface="Arial" panose="020B0604020202020204" pitchFamily="34" charset="0"/>
              <a:cs typeface="Arial" panose="020B0604020202020204" pitchFamily="34" charset="0"/>
            </a:endParaRPr>
          </a:p>
          <a:p>
            <a:pPr>
              <a:lnSpc>
                <a:spcPct val="200000"/>
              </a:lnSpc>
            </a:pPr>
            <a:endParaRPr lang="ar-EG" b="1" dirty="0"/>
          </a:p>
        </p:txBody>
      </p:sp>
    </p:spTree>
    <p:extLst>
      <p:ext uri="{BB962C8B-B14F-4D97-AF65-F5344CB8AC3E}">
        <p14:creationId xmlns:p14="http://schemas.microsoft.com/office/powerpoint/2010/main" val="2532304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3273015"/>
            <a:ext cx="9329551" cy="3584985"/>
          </a:xfrm>
        </p:spPr>
        <p:txBody>
          <a:bodyPr>
            <a:normAutofit/>
          </a:bodyPr>
          <a:lstStyle/>
          <a:p>
            <a:pPr marL="0" indent="0" algn="ctr">
              <a:buNone/>
            </a:pPr>
            <a:r>
              <a:rPr lang="ar-EG" sz="2000" b="1" dirty="0" smtClean="0"/>
              <a:t>تحت رعايه </a:t>
            </a:r>
            <a:endParaRPr lang="ar-EG" sz="2000" b="1" dirty="0"/>
          </a:p>
          <a:p>
            <a:pPr marL="0" indent="0" algn="ctr">
              <a:buNone/>
            </a:pPr>
            <a:endParaRPr lang="ar-EG" sz="2000" b="1" dirty="0" smtClean="0"/>
          </a:p>
          <a:p>
            <a:pPr marL="0" indent="0">
              <a:buNone/>
            </a:pPr>
            <a:r>
              <a:rPr lang="ar-EG" b="1" dirty="0" smtClean="0"/>
              <a:t>عميد كليه التمريض                              وكيل الكليه لشئون البيئه وخدمه المجتمع</a:t>
            </a:r>
            <a:endParaRPr lang="ar-EG" b="1" dirty="0"/>
          </a:p>
          <a:p>
            <a:pPr marL="0" indent="0">
              <a:buNone/>
            </a:pPr>
            <a:r>
              <a:rPr lang="ar-EG" sz="1400" b="1" dirty="0" smtClean="0"/>
              <a:t>أ.د/سماح محمد عبد الله                                            أ.د/ مرفت على خميس </a:t>
            </a:r>
          </a:p>
          <a:p>
            <a:pPr marL="0" indent="0" algn="ctr">
              <a:buNone/>
            </a:pPr>
            <a:r>
              <a:rPr lang="ar-EG" b="1" dirty="0" smtClean="0"/>
              <a:t>رئيس لجنه الصحه والسلامه المهنيه </a:t>
            </a:r>
          </a:p>
          <a:p>
            <a:pPr marL="0" indent="0" algn="ctr">
              <a:buNone/>
            </a:pPr>
            <a:r>
              <a:rPr lang="ar-EG" sz="1400" b="1" dirty="0" smtClean="0"/>
              <a:t>ا.د/ نعمه محمد المغربى </a:t>
            </a:r>
          </a:p>
          <a:p>
            <a:pPr marL="0" indent="0">
              <a:buNone/>
            </a:pPr>
            <a:r>
              <a:rPr lang="ar-EG" sz="1400" b="1" dirty="0" smtClean="0"/>
              <a:t>اعداد كلا من: </a:t>
            </a:r>
          </a:p>
          <a:p>
            <a:pPr marL="0" indent="0">
              <a:buNone/>
            </a:pPr>
            <a:r>
              <a:rPr lang="ar-EG" sz="1400" b="1" dirty="0" smtClean="0"/>
              <a:t>ا.د/ نعمه محمد المغربى   د/ شيماء على الوردانى  د/ فايزة محمد محمد   د/ فاطمه رجب د/ هبه عبدالغنى</a:t>
            </a:r>
            <a:endParaRPr lang="en-US" sz="1400" b="1" dirty="0"/>
          </a:p>
        </p:txBody>
      </p:sp>
      <p:sp>
        <p:nvSpPr>
          <p:cNvPr id="4" name="Rectangle 2"/>
          <p:cNvSpPr>
            <a:spLocks noChangeArrowheads="1"/>
          </p:cNvSpPr>
          <p:nvPr/>
        </p:nvSpPr>
        <p:spPr bwMode="auto">
          <a:xfrm>
            <a:off x="1725768" y="-17503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pic>
        <p:nvPicPr>
          <p:cNvPr id="2049"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1836" y="663575"/>
            <a:ext cx="4933950" cy="253365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725768" y="281581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EG"/>
          </a:p>
        </p:txBody>
      </p:sp>
    </p:spTree>
    <p:extLst>
      <p:ext uri="{BB962C8B-B14F-4D97-AF65-F5344CB8AC3E}">
        <p14:creationId xmlns:p14="http://schemas.microsoft.com/office/powerpoint/2010/main" val="10327888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566670"/>
            <a:ext cx="10032641" cy="6078829"/>
          </a:xfrm>
        </p:spPr>
        <p:txBody>
          <a:bodyPr>
            <a:normAutofit/>
          </a:bodyPr>
          <a:lstStyle/>
          <a:p>
            <a:pPr lvl="2">
              <a:lnSpc>
                <a:spcPct val="250000"/>
              </a:lnSpc>
            </a:pPr>
            <a:r>
              <a:rPr lang="ar-SA" sz="3200" b="1" dirty="0">
                <a:latin typeface="Arial" panose="020B0604020202020204" pitchFamily="34" charset="0"/>
                <a:cs typeface="Arial" panose="020B0604020202020204" pitchFamily="34" charset="0"/>
              </a:rPr>
              <a:t>تنظيم ومتابعة الاتصالات الخاصة بالوحدة</a:t>
            </a:r>
            <a:r>
              <a:rPr lang="ar-EG" sz="3200" b="1" dirty="0">
                <a:latin typeface="Arial" panose="020B0604020202020204" pitchFamily="34" charset="0"/>
                <a:cs typeface="Arial" panose="020B0604020202020204" pitchFamily="34" charset="0"/>
              </a:rPr>
              <a:t> </a:t>
            </a:r>
          </a:p>
          <a:p>
            <a:pPr lvl="2">
              <a:lnSpc>
                <a:spcPct val="250000"/>
              </a:lnSpc>
            </a:pPr>
            <a:r>
              <a:rPr lang="ar-EG" sz="3200" b="1" dirty="0">
                <a:latin typeface="Arial" panose="020B0604020202020204" pitchFamily="34" charset="0"/>
                <a:cs typeface="Arial" panose="020B0604020202020204" pitchFamily="34" charset="0"/>
              </a:rPr>
              <a:t>توفير المعلومات الكافيه عن المبنى الخاص بالكليه </a:t>
            </a:r>
          </a:p>
          <a:p>
            <a:pPr lvl="2">
              <a:lnSpc>
                <a:spcPct val="250000"/>
              </a:lnSpc>
            </a:pPr>
            <a:r>
              <a:rPr lang="ar-EG" sz="3200" b="1" dirty="0">
                <a:latin typeface="Arial" panose="020B0604020202020204" pitchFamily="34" charset="0"/>
                <a:cs typeface="Arial" panose="020B0604020202020204" pitchFamily="34" charset="0"/>
              </a:rPr>
              <a:t>تدوين محاضر اجتماعات الوحدة </a:t>
            </a:r>
            <a:endParaRPr lang="en-US" sz="3200" b="1" dirty="0">
              <a:latin typeface="Arial" panose="020B060402020202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1130358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1149"/>
            <a:ext cx="9878095" cy="5621627"/>
          </a:xfrm>
        </p:spPr>
        <p:txBody>
          <a:bodyPr/>
          <a:lstStyle/>
          <a:p>
            <a:pPr lvl="2">
              <a:lnSpc>
                <a:spcPct val="200000"/>
              </a:lnSpc>
            </a:pPr>
            <a:r>
              <a:rPr lang="ar-SA" sz="2700" b="1" dirty="0">
                <a:latin typeface="Arial" panose="020B0604020202020204" pitchFamily="34" charset="0"/>
                <a:cs typeface="Arial" panose="020B0604020202020204" pitchFamily="34" charset="0"/>
              </a:rPr>
              <a:t>تسجيل ارقام هواتف الطوارئ فى أماكن واضحة</a:t>
            </a:r>
            <a:endParaRPr lang="en-US" sz="2700" b="1" dirty="0">
              <a:latin typeface="Arial" panose="020B0604020202020204" pitchFamily="34" charset="0"/>
              <a:cs typeface="Arial" panose="020B0604020202020204" pitchFamily="34" charset="0"/>
            </a:endParaRPr>
          </a:p>
          <a:p>
            <a:pPr lvl="2">
              <a:lnSpc>
                <a:spcPct val="200000"/>
              </a:lnSpc>
            </a:pPr>
            <a:r>
              <a:rPr lang="ar-SA" sz="2700" b="1" dirty="0">
                <a:latin typeface="Arial" panose="020B0604020202020204" pitchFamily="34" charset="0"/>
                <a:cs typeface="Arial" panose="020B0604020202020204" pitchFamily="34" charset="0"/>
              </a:rPr>
              <a:t>اعداد مطويات ارشادية عن كيفية ادارة الازمات</a:t>
            </a:r>
            <a:endParaRPr lang="en-US" sz="2700" b="1" dirty="0">
              <a:latin typeface="Arial" panose="020B0604020202020204" pitchFamily="34" charset="0"/>
              <a:cs typeface="Arial" panose="020B0604020202020204" pitchFamily="34" charset="0"/>
            </a:endParaRPr>
          </a:p>
          <a:p>
            <a:pPr lvl="2">
              <a:lnSpc>
                <a:spcPct val="200000"/>
              </a:lnSpc>
            </a:pPr>
            <a:r>
              <a:rPr lang="ar-SA" sz="2700" b="1" dirty="0">
                <a:latin typeface="Arial" panose="020B0604020202020204" pitchFamily="34" charset="0"/>
                <a:cs typeface="Arial" panose="020B0604020202020204" pitchFamily="34" charset="0"/>
              </a:rPr>
              <a:t>اعداد مطويات ارشادية عن وسائل السلامة أثناء العمل في المعامل</a:t>
            </a:r>
            <a:endParaRPr lang="en-US" sz="2700" b="1" dirty="0">
              <a:latin typeface="Arial" panose="020B0604020202020204" pitchFamily="34" charset="0"/>
              <a:cs typeface="Arial" panose="020B0604020202020204" pitchFamily="34" charset="0"/>
            </a:endParaRPr>
          </a:p>
          <a:p>
            <a:pPr lvl="2">
              <a:lnSpc>
                <a:spcPct val="200000"/>
              </a:lnSpc>
            </a:pPr>
            <a:r>
              <a:rPr lang="ar-SA" sz="2700" b="1" dirty="0">
                <a:latin typeface="Arial" panose="020B0604020202020204" pitchFamily="34" charset="0"/>
                <a:cs typeface="Arial" panose="020B0604020202020204" pitchFamily="34" charset="0"/>
              </a:rPr>
              <a:t>اعداد مطويات ارشاديةعن وسائل السلامة فى المحاضرات العملية</a:t>
            </a:r>
            <a:endParaRPr lang="en-US" sz="2700" b="1" dirty="0">
              <a:latin typeface="Arial" panose="020B0604020202020204" pitchFamily="34" charset="0"/>
              <a:cs typeface="Arial" panose="020B0604020202020204" pitchFamily="34" charset="0"/>
            </a:endParaRPr>
          </a:p>
          <a:p>
            <a:pPr>
              <a:lnSpc>
                <a:spcPct val="200000"/>
              </a:lnSpc>
            </a:pPr>
            <a:endParaRPr lang="ar-EG" b="1" dirty="0"/>
          </a:p>
        </p:txBody>
      </p:sp>
    </p:spTree>
    <p:extLst>
      <p:ext uri="{BB962C8B-B14F-4D97-AF65-F5344CB8AC3E}">
        <p14:creationId xmlns:p14="http://schemas.microsoft.com/office/powerpoint/2010/main" val="36530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b="1" dirty="0"/>
              <a:t>رئيس لجنة الصحة المهنية والإسعافات الأو</a:t>
            </a:r>
            <a:r>
              <a:rPr lang="ar-EG" b="1" dirty="0"/>
              <a:t>لية</a:t>
            </a:r>
            <a:r>
              <a:rPr lang="en-US" dirty="0"/>
              <a:t/>
            </a:r>
            <a:br>
              <a:rPr lang="en-US" dirty="0"/>
            </a:br>
            <a:endParaRPr lang="ar-EG" dirty="0"/>
          </a:p>
        </p:txBody>
      </p:sp>
      <p:sp>
        <p:nvSpPr>
          <p:cNvPr id="3" name="Content Placeholder 2"/>
          <p:cNvSpPr>
            <a:spLocks noGrp="1"/>
          </p:cNvSpPr>
          <p:nvPr>
            <p:ph idx="1"/>
          </p:nvPr>
        </p:nvSpPr>
        <p:spPr>
          <a:xfrm>
            <a:off x="175057" y="1081825"/>
            <a:ext cx="10398497" cy="5222382"/>
          </a:xfrm>
        </p:spPr>
        <p:txBody>
          <a:bodyPr>
            <a:normAutofit fontScale="85000" lnSpcReduction="10000"/>
          </a:bodyPr>
          <a:lstStyle/>
          <a:p>
            <a:pPr marL="0" indent="0">
              <a:buNone/>
            </a:pPr>
            <a:endParaRPr lang="ar-EG" sz="2400" u="sng" dirty="0" smtClean="0">
              <a:solidFill>
                <a:schemeClr val="accent4"/>
              </a:solidFill>
              <a:effectLst>
                <a:outerShdw dist="38100" dir="2700000" algn="tl">
                  <a:schemeClr val="accent2"/>
                </a:outerShdw>
              </a:effectLst>
            </a:endParaRPr>
          </a:p>
          <a:p>
            <a:pPr>
              <a:lnSpc>
                <a:spcPct val="200000"/>
              </a:lnSpc>
            </a:pPr>
            <a:r>
              <a:rPr lang="ar-EG" sz="2900" b="1" u="sng" dirty="0">
                <a:solidFill>
                  <a:schemeClr val="accent4"/>
                </a:solidFill>
              </a:rPr>
              <a:t>ا</a:t>
            </a:r>
            <a:r>
              <a:rPr lang="ar-SA" sz="2900" b="1" u="sng" dirty="0">
                <a:solidFill>
                  <a:schemeClr val="accent4"/>
                </a:solidFill>
              </a:rPr>
              <a:t>لمهام والاختصاصات</a:t>
            </a:r>
            <a:endParaRPr lang="en-US" sz="2900" b="1" u="sng" dirty="0">
              <a:solidFill>
                <a:schemeClr val="accent4"/>
              </a:solidFill>
            </a:endParaRPr>
          </a:p>
          <a:p>
            <a:pPr lvl="0">
              <a:lnSpc>
                <a:spcPct val="200000"/>
              </a:lnSpc>
            </a:pPr>
            <a:r>
              <a:rPr lang="ar-SA" sz="3200" b="1" dirty="0">
                <a:latin typeface="Arial" panose="020B0604020202020204" pitchFamily="34" charset="0"/>
                <a:cs typeface="Arial" panose="020B0604020202020204" pitchFamily="34" charset="0"/>
              </a:rPr>
              <a:t>العمل على نشر التوعية بأمور السلامة والأمن من خلال الندوات والمحاضرات التثقيفية</a:t>
            </a:r>
            <a:r>
              <a:rPr lang="ru-RU" sz="3200" b="1" dirty="0">
                <a:latin typeface="Arial" panose="020B0604020202020204" pitchFamily="34" charset="0"/>
                <a:cs typeface="Arial" panose="020B0604020202020204" pitchFamily="34" charset="0"/>
              </a:rPr>
              <a:t>.  </a:t>
            </a:r>
            <a:endParaRPr lang="en-US" sz="3200" b="1" dirty="0">
              <a:latin typeface="Arial" panose="020B0604020202020204" pitchFamily="34" charset="0"/>
              <a:cs typeface="Arial" panose="020B0604020202020204" pitchFamily="34" charset="0"/>
            </a:endParaRPr>
          </a:p>
          <a:p>
            <a:pPr lvl="0">
              <a:lnSpc>
                <a:spcPct val="200000"/>
              </a:lnSpc>
            </a:pPr>
            <a:r>
              <a:rPr lang="ar-SA" sz="3200" b="1" dirty="0">
                <a:latin typeface="Arial" panose="020B0604020202020204" pitchFamily="34" charset="0"/>
                <a:cs typeface="Arial" panose="020B0604020202020204" pitchFamily="34" charset="0"/>
              </a:rPr>
              <a:t>إعداد الدراسات التثقيفية المتعلقة بتنفيذ وتطبيق المواصفات الواردة بلوائح الدفاع والحماية المدنية لمختلف الأنشطة والمنشآت بالكلية</a:t>
            </a:r>
            <a:r>
              <a:rPr lang="ru-RU" sz="3200" b="1" dirty="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a:p>
            <a:pPr lvl="0">
              <a:lnSpc>
                <a:spcPct val="200000"/>
              </a:lnSpc>
            </a:pPr>
            <a:r>
              <a:rPr lang="ar-SA" sz="3200" b="1" dirty="0">
                <a:latin typeface="Arial" panose="020B0604020202020204" pitchFamily="34" charset="0"/>
                <a:cs typeface="Arial" panose="020B0604020202020204" pitchFamily="34" charset="0"/>
              </a:rPr>
              <a:t>اعداد لوحات ارشادية خاصة بقواعد الامن والسلامة بين الطلاب والعاملين</a:t>
            </a:r>
            <a:r>
              <a:rPr lang="ru-RU" sz="3200" b="1" dirty="0">
                <a:latin typeface="Arial" panose="020B0604020202020204" pitchFamily="34" charset="0"/>
                <a:cs typeface="Arial" panose="020B0604020202020204" pitchFamily="34" charset="0"/>
              </a:rPr>
              <a:t>.</a:t>
            </a:r>
            <a:endParaRPr lang="en-US" sz="3200" b="1" dirty="0">
              <a:latin typeface="Arial" panose="020B0604020202020204" pitchFamily="34" charset="0"/>
              <a:cs typeface="Arial" panose="020B0604020202020204" pitchFamily="34" charset="0"/>
            </a:endParaRPr>
          </a:p>
          <a:p>
            <a:pPr lvl="0"/>
            <a:endParaRPr lang="en-US" dirty="0"/>
          </a:p>
          <a:p>
            <a:endParaRPr lang="en-US" dirty="0"/>
          </a:p>
          <a:p>
            <a:endParaRPr lang="ar-EG" dirty="0"/>
          </a:p>
        </p:txBody>
      </p:sp>
    </p:spTree>
    <p:extLst>
      <p:ext uri="{BB962C8B-B14F-4D97-AF65-F5344CB8AC3E}">
        <p14:creationId xmlns:p14="http://schemas.microsoft.com/office/powerpoint/2010/main" val="2003712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547" y="283335"/>
            <a:ext cx="10122794" cy="6574665"/>
          </a:xfrm>
        </p:spPr>
        <p:txBody>
          <a:bodyPr>
            <a:noAutofit/>
          </a:bodyPr>
          <a:lstStyle/>
          <a:p>
            <a:pPr lvl="0">
              <a:lnSpc>
                <a:spcPct val="250000"/>
              </a:lnSpc>
            </a:pPr>
            <a:r>
              <a:rPr lang="ar-SA" sz="2800" b="1" dirty="0">
                <a:latin typeface="Time new romans "/>
                <a:cs typeface="Arial" panose="020B0604020202020204" pitchFamily="34" charset="0"/>
              </a:rPr>
              <a:t>إعداد ورش عمل لضمان التدريب المستمر للطلاب والعاملين بالكليه</a:t>
            </a:r>
            <a:r>
              <a:rPr lang="ru-RU" sz="2800" b="1" dirty="0">
                <a:latin typeface="Time new romans "/>
                <a:cs typeface="Arial" panose="020B0604020202020204" pitchFamily="34" charset="0"/>
              </a:rPr>
              <a:t>.</a:t>
            </a:r>
            <a:endParaRPr lang="en-US" sz="2800" b="1" dirty="0">
              <a:latin typeface="Time new romans "/>
              <a:cs typeface="Arial" panose="020B0604020202020204" pitchFamily="34" charset="0"/>
            </a:endParaRPr>
          </a:p>
          <a:p>
            <a:pPr lvl="0">
              <a:lnSpc>
                <a:spcPct val="250000"/>
              </a:lnSpc>
            </a:pPr>
            <a:r>
              <a:rPr lang="ar-SA" sz="2800" b="1" dirty="0">
                <a:latin typeface="Time new romans "/>
                <a:cs typeface="Arial" panose="020B0604020202020204" pitchFamily="34" charset="0"/>
              </a:rPr>
              <a:t>اعداد مطويات ارشادية بالإجراءات الأمنة للتخزين وتوزيعها على العاملين بالمخازن</a:t>
            </a:r>
            <a:endParaRPr lang="en-US" sz="2800" b="1" dirty="0">
              <a:latin typeface="Time new romans "/>
              <a:cs typeface="Arial" panose="020B0604020202020204" pitchFamily="34" charset="0"/>
            </a:endParaRPr>
          </a:p>
          <a:p>
            <a:pPr lvl="0">
              <a:lnSpc>
                <a:spcPct val="250000"/>
              </a:lnSpc>
            </a:pPr>
            <a:r>
              <a:rPr lang="ar-SA" sz="2800" b="1" dirty="0">
                <a:latin typeface="Time new romans "/>
                <a:cs typeface="Arial" panose="020B0604020202020204" pitchFamily="34" charset="0"/>
              </a:rPr>
              <a:t>الاعداد لدورات تدريبية عن الامن والسلامة والحماية المدنية والاسعافات الاولية</a:t>
            </a:r>
            <a:endParaRPr lang="en-US" sz="2800" b="1" dirty="0">
              <a:latin typeface="Time new romans "/>
              <a:cs typeface="Arial" panose="020B0604020202020204" pitchFamily="34" charset="0"/>
            </a:endParaRPr>
          </a:p>
          <a:p>
            <a:pPr lvl="0">
              <a:lnSpc>
                <a:spcPct val="250000"/>
              </a:lnSpc>
            </a:pPr>
            <a:r>
              <a:rPr lang="ar-SA" sz="2800" b="1" dirty="0">
                <a:latin typeface="Time new romans "/>
                <a:cs typeface="Arial" panose="020B0604020202020204" pitchFamily="34" charset="0"/>
              </a:rPr>
              <a:t>العمل على رفع كفاءة العاملين بالوحدة بتشجبعهم على حضور دورات تدريبية متخص</a:t>
            </a:r>
            <a:r>
              <a:rPr lang="ar-EG" sz="2800" b="1" dirty="0">
                <a:latin typeface="Time new romans "/>
                <a:cs typeface="Arial" panose="020B0604020202020204" pitchFamily="34" charset="0"/>
              </a:rPr>
              <a:t>صة</a:t>
            </a:r>
            <a:endParaRPr lang="ar-EG" sz="2800" dirty="0">
              <a:latin typeface="Time new romans "/>
            </a:endParaRPr>
          </a:p>
        </p:txBody>
      </p:sp>
    </p:spTree>
    <p:extLst>
      <p:ext uri="{BB962C8B-B14F-4D97-AF65-F5344CB8AC3E}">
        <p14:creationId xmlns:p14="http://schemas.microsoft.com/office/powerpoint/2010/main" val="18015017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0019763" cy="6310648"/>
          </a:xfrm>
        </p:spPr>
        <p:txBody>
          <a:bodyPr>
            <a:normAutofit fontScale="92500"/>
          </a:bodyPr>
          <a:lstStyle/>
          <a:p>
            <a:pPr marL="1609725">
              <a:lnSpc>
                <a:spcPct val="160000"/>
              </a:lnSpc>
            </a:pPr>
            <a:r>
              <a:rPr lang="ar-SA" sz="3500" b="1" u="sng" dirty="0" smtClean="0">
                <a:solidFill>
                  <a:schemeClr val="accent2"/>
                </a:solidFill>
              </a:rPr>
              <a:t>مقدم</a:t>
            </a:r>
            <a:r>
              <a:rPr lang="ar-EG" sz="3500" b="1" u="sng" dirty="0" smtClean="0">
                <a:solidFill>
                  <a:schemeClr val="accent2"/>
                </a:solidFill>
              </a:rPr>
              <a:t>ة : </a:t>
            </a:r>
          </a:p>
          <a:p>
            <a:pPr marL="0" indent="0">
              <a:lnSpc>
                <a:spcPct val="160000"/>
              </a:lnSpc>
              <a:buNone/>
            </a:pPr>
            <a:endParaRPr lang="en-US" sz="2000" b="1" dirty="0">
              <a:solidFill>
                <a:schemeClr val="accent2"/>
              </a:solidFill>
            </a:endParaRPr>
          </a:p>
          <a:p>
            <a:pPr>
              <a:lnSpc>
                <a:spcPct val="160000"/>
              </a:lnSpc>
            </a:pPr>
            <a:r>
              <a:rPr lang="ar-SA" sz="2700" b="1" u="sng" dirty="0">
                <a:solidFill>
                  <a:schemeClr val="accent4"/>
                </a:solidFill>
              </a:rPr>
              <a:t>السلامة</a:t>
            </a:r>
            <a:r>
              <a:rPr lang="ru-RU" sz="2700" b="1" u="sng" dirty="0">
                <a:solidFill>
                  <a:schemeClr val="accent4"/>
                </a:solidFill>
              </a:rPr>
              <a:t>:</a:t>
            </a:r>
            <a:r>
              <a:rPr lang="ar-SA" sz="2700" b="1" u="sng" dirty="0">
                <a:solidFill>
                  <a:schemeClr val="accent4"/>
                </a:solidFill>
              </a:rPr>
              <a:t> </a:t>
            </a:r>
            <a:r>
              <a:rPr lang="ar-SA" sz="2800" b="1" dirty="0">
                <a:latin typeface="Time new romans "/>
                <a:cs typeface="Arial" panose="020B0604020202020204" pitchFamily="34" charset="0"/>
              </a:rPr>
              <a:t>هي العلم الذي يسعى لحماية الانسان وتجنبه المخاطر في اي مجال، ومنع الخسائر في الارواح والممتلكات كلما امكن ذلك</a:t>
            </a:r>
            <a:r>
              <a:rPr lang="ru-RU" sz="2800" b="1" dirty="0">
                <a:latin typeface="Time new romans "/>
                <a:cs typeface="Arial" panose="020B0604020202020204" pitchFamily="34" charset="0"/>
              </a:rPr>
              <a:t>. </a:t>
            </a:r>
            <a:endParaRPr lang="ar-EG" sz="2800" b="1" dirty="0">
              <a:latin typeface="Time new romans "/>
              <a:cs typeface="Arial" panose="020B0604020202020204" pitchFamily="34" charset="0"/>
            </a:endParaRPr>
          </a:p>
          <a:p>
            <a:pPr>
              <a:lnSpc>
                <a:spcPct val="160000"/>
              </a:lnSpc>
            </a:pPr>
            <a:endParaRPr lang="en-US" dirty="0"/>
          </a:p>
          <a:p>
            <a:pPr>
              <a:lnSpc>
                <a:spcPct val="160000"/>
              </a:lnSpc>
            </a:pPr>
            <a:r>
              <a:rPr lang="ar-SA" sz="2700" b="1" u="sng" dirty="0">
                <a:solidFill>
                  <a:schemeClr val="accent4"/>
                </a:solidFill>
              </a:rPr>
              <a:t>السلامة المهنية: </a:t>
            </a:r>
            <a:r>
              <a:rPr lang="ar-SA" sz="2800" b="1" dirty="0">
                <a:latin typeface="Time new romans "/>
                <a:cs typeface="Arial" panose="020B0604020202020204" pitchFamily="34" charset="0"/>
              </a:rPr>
              <a:t>هي </a:t>
            </a:r>
            <a:r>
              <a:rPr lang="ar-SA" sz="3000" b="1" dirty="0">
                <a:latin typeface="Time new romans "/>
                <a:cs typeface="Arial" panose="020B0604020202020204" pitchFamily="34" charset="0"/>
              </a:rPr>
              <a:t>العلم</a:t>
            </a:r>
            <a:r>
              <a:rPr lang="ar-SA" sz="2800" b="1" dirty="0">
                <a:latin typeface="Time new romans "/>
                <a:cs typeface="Arial" panose="020B0604020202020204" pitchFamily="34" charset="0"/>
              </a:rPr>
              <a:t> الذي يهتم بالحفاظ على سلامة وصحة الانسان من المخاطر التي قد يتعرض لها بسبب أداء العمل، وذلك بتوفير بيئة عمل آمنة خالية من مسببات الحوادث او الامراض المهنية. او هي مجموعة من القواعد والنظم في اطار تشريعي تهدف الى الحفاظ على الإنسان والممتلكات من خطر الإصابة والتلف.</a:t>
            </a:r>
            <a:endParaRPr lang="en-US" sz="2800" b="1" dirty="0">
              <a:latin typeface="Time new romans "/>
              <a:cs typeface="Arial" panose="020B0604020202020204" pitchFamily="34" charset="0"/>
            </a:endParaRPr>
          </a:p>
          <a:p>
            <a:pPr>
              <a:lnSpc>
                <a:spcPct val="160000"/>
              </a:lnSpc>
            </a:pPr>
            <a:endParaRPr lang="ar-EG" dirty="0"/>
          </a:p>
        </p:txBody>
      </p:sp>
    </p:spTree>
    <p:extLst>
      <p:ext uri="{BB962C8B-B14F-4D97-AF65-F5344CB8AC3E}">
        <p14:creationId xmlns:p14="http://schemas.microsoft.com/office/powerpoint/2010/main" val="17307615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450761"/>
            <a:ext cx="10509160" cy="6207616"/>
          </a:xfrm>
        </p:spPr>
        <p:txBody>
          <a:bodyPr>
            <a:normAutofit fontScale="62500" lnSpcReduction="20000"/>
          </a:bodyPr>
          <a:lstStyle/>
          <a:p>
            <a:pPr>
              <a:lnSpc>
                <a:spcPct val="170000"/>
              </a:lnSpc>
            </a:pPr>
            <a:r>
              <a:rPr lang="ar-SA" sz="4000" b="1" u="sng" dirty="0">
                <a:solidFill>
                  <a:schemeClr val="accent4"/>
                </a:solidFill>
              </a:rPr>
              <a:t>الصحة المهنية:</a:t>
            </a:r>
            <a:r>
              <a:rPr lang="ar-SA" sz="1900" b="1" dirty="0" smtClean="0">
                <a:solidFill>
                  <a:schemeClr val="accent4"/>
                </a:solidFill>
              </a:rPr>
              <a:t> </a:t>
            </a:r>
            <a:r>
              <a:rPr lang="ar-SA" sz="4200" b="1" dirty="0">
                <a:latin typeface="Time new romans "/>
                <a:cs typeface="Arial" panose="020B0604020202020204" pitchFamily="34" charset="0"/>
              </a:rPr>
              <a:t>هى سلامة العامل من أى مرض قد يصيبه بسبب مزاولته للمهنة التى يمارسها بمعنى ” لو لم يكن العمل ما وجدت الإصابة ” .</a:t>
            </a:r>
            <a:endParaRPr lang="en-US" sz="4200" b="1" dirty="0">
              <a:latin typeface="Time new romans "/>
              <a:cs typeface="Arial" panose="020B0604020202020204" pitchFamily="34" charset="0"/>
            </a:endParaRPr>
          </a:p>
          <a:p>
            <a:pPr>
              <a:lnSpc>
                <a:spcPct val="170000"/>
              </a:lnSpc>
            </a:pPr>
            <a:r>
              <a:rPr lang="ar-SA" sz="4200" b="1" dirty="0">
                <a:latin typeface="Time new romans "/>
                <a:cs typeface="Arial" panose="020B0604020202020204" pitchFamily="34" charset="0"/>
              </a:rPr>
              <a:t> وهناك 33  مرض مهنى وتم تحديدها بمعرفة الوحدة الطبية المتخصصة والتابعة للتأمين الصحى.على أن  يكون المرض له علاقة بطبيعة العمل الذى يمارسه العامل</a:t>
            </a:r>
            <a:endParaRPr lang="en-US" sz="4200" b="1" dirty="0">
              <a:latin typeface="Time new romans "/>
              <a:cs typeface="Arial" panose="020B0604020202020204" pitchFamily="34" charset="0"/>
            </a:endParaRPr>
          </a:p>
          <a:p>
            <a:pPr>
              <a:lnSpc>
                <a:spcPct val="170000"/>
              </a:lnSpc>
            </a:pPr>
            <a:r>
              <a:rPr lang="ar-SA" sz="4000" b="1" u="sng" dirty="0">
                <a:solidFill>
                  <a:schemeClr val="accent4"/>
                </a:solidFill>
              </a:rPr>
              <a:t>الفرق بين الخطر والمخاطر</a:t>
            </a:r>
            <a:endParaRPr lang="en-US" sz="4000" b="1" u="sng" dirty="0">
              <a:solidFill>
                <a:schemeClr val="accent4"/>
              </a:solidFill>
            </a:endParaRPr>
          </a:p>
          <a:p>
            <a:pPr>
              <a:lnSpc>
                <a:spcPct val="170000"/>
              </a:lnSpc>
            </a:pPr>
            <a:r>
              <a:rPr lang="ar-SA" sz="3400" b="1" dirty="0">
                <a:latin typeface="Time new romans "/>
                <a:cs typeface="Arial" panose="020B0604020202020204" pitchFamily="34" charset="0"/>
              </a:rPr>
              <a:t>الخطر</a:t>
            </a:r>
            <a:r>
              <a:rPr lang="ar-EG" sz="3400" b="1" dirty="0">
                <a:latin typeface="Time new romans "/>
                <a:cs typeface="Arial" panose="020B0604020202020204" pitchFamily="34" charset="0"/>
              </a:rPr>
              <a:t>: </a:t>
            </a:r>
            <a:r>
              <a:rPr lang="ar-SA" sz="3400" b="1" dirty="0">
                <a:latin typeface="Time new romans "/>
                <a:cs typeface="Arial" panose="020B0604020202020204" pitchFamily="34" charset="0"/>
              </a:rPr>
              <a:t>أمكانية حدوث ضرر على صحتنا ومصنعنا</a:t>
            </a:r>
            <a:endParaRPr lang="en-US" sz="3400" b="1" dirty="0">
              <a:latin typeface="Time new romans "/>
              <a:cs typeface="Arial" panose="020B0604020202020204" pitchFamily="34" charset="0"/>
            </a:endParaRPr>
          </a:p>
          <a:p>
            <a:pPr>
              <a:lnSpc>
                <a:spcPct val="170000"/>
              </a:lnSpc>
            </a:pPr>
            <a:r>
              <a:rPr lang="ar-SA" sz="3400" b="1" dirty="0">
                <a:latin typeface="Time new romans "/>
                <a:cs typeface="Arial" panose="020B0604020202020204" pitchFamily="34" charset="0"/>
              </a:rPr>
              <a:t>المخاطر</a:t>
            </a:r>
            <a:r>
              <a:rPr lang="ar-EG" sz="3400" b="1" dirty="0">
                <a:latin typeface="Time new romans "/>
                <a:cs typeface="Arial" panose="020B0604020202020204" pitchFamily="34" charset="0"/>
              </a:rPr>
              <a:t>: </a:t>
            </a:r>
            <a:r>
              <a:rPr lang="ar-SA" sz="3400" b="1" dirty="0">
                <a:latin typeface="Time new romans "/>
                <a:cs typeface="Arial" panose="020B0604020202020204" pitchFamily="34" charset="0"/>
              </a:rPr>
              <a:t>النتائج المترتبة علي تعاملنا بطريقة غير صحيحة مع الخطر وهي ناتج حاصل ضرب شدة الضرر في احتمالية حدوثه</a:t>
            </a:r>
            <a:endParaRPr lang="en-US" sz="3400" b="1" dirty="0">
              <a:latin typeface="Time new romans "/>
              <a:cs typeface="Arial" panose="020B0604020202020204" pitchFamily="34" charset="0"/>
            </a:endParaRPr>
          </a:p>
          <a:p>
            <a:pPr>
              <a:lnSpc>
                <a:spcPct val="170000"/>
              </a:lnSpc>
            </a:pPr>
            <a:r>
              <a:rPr lang="ar-SA" sz="3400" b="1" dirty="0">
                <a:latin typeface="Time new romans "/>
                <a:cs typeface="Arial" panose="020B0604020202020204" pitchFamily="34" charset="0"/>
              </a:rPr>
              <a:t> </a:t>
            </a:r>
            <a:endParaRPr lang="en-US" sz="3400" b="1" dirty="0">
              <a:latin typeface="Time new romans "/>
              <a:cs typeface="Arial" panose="020B0604020202020204" pitchFamily="34" charset="0"/>
            </a:endParaRPr>
          </a:p>
          <a:p>
            <a:endParaRPr lang="ar-EG" dirty="0"/>
          </a:p>
        </p:txBody>
      </p:sp>
    </p:spTree>
    <p:extLst>
      <p:ext uri="{BB962C8B-B14F-4D97-AF65-F5344CB8AC3E}">
        <p14:creationId xmlns:p14="http://schemas.microsoft.com/office/powerpoint/2010/main" val="29324117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52023"/>
            <a:ext cx="8596668" cy="1320800"/>
          </a:xfrm>
        </p:spPr>
        <p:txBody>
          <a:bodyPr>
            <a:normAutofit/>
          </a:bodyPr>
          <a:lstStyle/>
          <a:p>
            <a:pPr algn="r"/>
            <a:r>
              <a:rPr lang="ar-SA" sz="3200" b="1" u="sng" dirty="0" smtClean="0">
                <a:solidFill>
                  <a:schemeClr val="accent4"/>
                </a:solidFill>
                <a:latin typeface="Time new romans "/>
                <a:ea typeface="+mn-ea"/>
                <a:cs typeface="+mn-cs"/>
              </a:rPr>
              <a:t>م</a:t>
            </a:r>
            <a:r>
              <a:rPr lang="ar-EG" sz="3200" b="1" u="sng" dirty="0" smtClean="0">
                <a:solidFill>
                  <a:schemeClr val="accent4"/>
                </a:solidFill>
                <a:latin typeface="Time new romans "/>
                <a:ea typeface="+mn-ea"/>
                <a:cs typeface="+mn-cs"/>
              </a:rPr>
              <a:t>ج</a:t>
            </a:r>
            <a:r>
              <a:rPr lang="ar-SA" sz="3200" b="1" u="sng" dirty="0" smtClean="0">
                <a:solidFill>
                  <a:schemeClr val="accent4"/>
                </a:solidFill>
                <a:latin typeface="Time new romans "/>
                <a:ea typeface="+mn-ea"/>
                <a:cs typeface="+mn-cs"/>
              </a:rPr>
              <a:t>الات </a:t>
            </a:r>
            <a:r>
              <a:rPr lang="ar-SA" sz="3200" b="1" u="sng" dirty="0">
                <a:solidFill>
                  <a:schemeClr val="accent4"/>
                </a:solidFill>
                <a:latin typeface="Time new romans "/>
                <a:ea typeface="+mn-ea"/>
                <a:cs typeface="+mn-cs"/>
              </a:rPr>
              <a:t>السلام</a:t>
            </a:r>
            <a:r>
              <a:rPr lang="ar-EG" sz="3200" b="1" u="sng" dirty="0" smtClean="0">
                <a:solidFill>
                  <a:schemeClr val="accent4"/>
                </a:solidFill>
                <a:latin typeface="Time new romans "/>
                <a:ea typeface="+mn-ea"/>
                <a:cs typeface="+mn-cs"/>
              </a:rPr>
              <a:t>ة:  </a:t>
            </a:r>
            <a:endParaRPr lang="ar-EG" sz="3200" b="1" u="sng" dirty="0">
              <a:solidFill>
                <a:schemeClr val="accent4"/>
              </a:solidFill>
              <a:latin typeface="Time new romans "/>
              <a:ea typeface="+mn-ea"/>
              <a:cs typeface="+mn-cs"/>
            </a:endParaRPr>
          </a:p>
        </p:txBody>
      </p:sp>
      <p:sp>
        <p:nvSpPr>
          <p:cNvPr id="3" name="Content Placeholder 2"/>
          <p:cNvSpPr>
            <a:spLocks noGrp="1"/>
          </p:cNvSpPr>
          <p:nvPr>
            <p:ph idx="1"/>
          </p:nvPr>
        </p:nvSpPr>
        <p:spPr>
          <a:xfrm>
            <a:off x="0" y="978794"/>
            <a:ext cx="11230377" cy="5718219"/>
          </a:xfrm>
        </p:spPr>
        <p:txBody>
          <a:bodyPr>
            <a:noAutofit/>
          </a:bodyPr>
          <a:lstStyle/>
          <a:p>
            <a:pPr>
              <a:lnSpc>
                <a:spcPct val="200000"/>
              </a:lnSpc>
            </a:pPr>
            <a:r>
              <a:rPr lang="ar-SA" sz="2000" dirty="0"/>
              <a:t> </a:t>
            </a:r>
            <a:r>
              <a:rPr lang="ar-SA" sz="2800" b="1" dirty="0">
                <a:latin typeface="Time new romans "/>
                <a:cs typeface="Arial" panose="020B0604020202020204" pitchFamily="34" charset="0"/>
              </a:rPr>
              <a:t>تدخل السلامة في كافه مجالات الحياة، إلا أن الصناعة هي أهم مجال تظهر فيه الحاجة إلى توافر وسائل السلامة بقصد منع أو تقليل حوادث العمل ومنع أو تقليل احتمالات الإصابة بالأمراض المهنية، وذلك نظرا لما يحيطها من أخطار بنسب أعلى مما يحيط بغيرها ولا يعني هذا مطلقا عدم الحاجة إلى توفير أسباب السلامة في المجالات الأخرى وأوضح مثال على ذلك هو مجال المرور حيث يلاحظ أن نسبة الوفيات بسبب حوادث السير قد تتجاوز نسبة الوفيات بأسباب الصناعة، ومن ثم تظهر أهمية أتباع إجراءات السلامة في هذا المجال وغيره من </a:t>
            </a:r>
            <a:r>
              <a:rPr lang="ar-SA" sz="2800" b="1" dirty="0" smtClean="0">
                <a:latin typeface="Time new romans "/>
                <a:cs typeface="Arial" panose="020B0604020202020204" pitchFamily="34" charset="0"/>
              </a:rPr>
              <a:t>المجالات</a:t>
            </a:r>
            <a:r>
              <a:rPr lang="ar-EG" sz="2800" b="1" dirty="0">
                <a:latin typeface="Time new romans "/>
                <a:cs typeface="Arial" panose="020B0604020202020204" pitchFamily="34" charset="0"/>
              </a:rPr>
              <a:t> </a:t>
            </a:r>
            <a:r>
              <a:rPr lang="ar-EG" sz="2600" b="1" dirty="0" smtClean="0">
                <a:latin typeface="Time new romans "/>
                <a:cs typeface="Arial" panose="020B0604020202020204" pitchFamily="34" charset="0"/>
              </a:rPr>
              <a:t>. </a:t>
            </a:r>
            <a:endParaRPr lang="ar-EG" sz="2600" b="1" dirty="0">
              <a:latin typeface="Time new romans "/>
              <a:cs typeface="Arial" panose="020B0604020202020204" pitchFamily="34" charset="0"/>
            </a:endParaRPr>
          </a:p>
        </p:txBody>
      </p:sp>
    </p:spTree>
    <p:extLst>
      <p:ext uri="{BB962C8B-B14F-4D97-AF65-F5344CB8AC3E}">
        <p14:creationId xmlns:p14="http://schemas.microsoft.com/office/powerpoint/2010/main" val="15263165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3843"/>
            <a:ext cx="10909619" cy="1320800"/>
          </a:xfrm>
        </p:spPr>
        <p:txBody>
          <a:bodyPr>
            <a:normAutofit fontScale="90000"/>
          </a:bodyPr>
          <a:lstStyle/>
          <a:p>
            <a:pPr marL="1790700" indent="-901700" algn="r" defTabSz="984250"/>
            <a:r>
              <a:rPr lang="ar-EG" sz="2800" b="1" u="sng" dirty="0" smtClean="0">
                <a:solidFill>
                  <a:schemeClr val="accent4"/>
                </a:solidFill>
                <a:latin typeface="Time new romans "/>
                <a:ea typeface="+mn-ea"/>
                <a:cs typeface="+mn-cs"/>
              </a:rPr>
              <a:t/>
            </a:r>
            <a:br>
              <a:rPr lang="ar-EG" sz="2800" b="1" u="sng" dirty="0" smtClean="0">
                <a:solidFill>
                  <a:schemeClr val="accent4"/>
                </a:solidFill>
                <a:latin typeface="Time new romans "/>
                <a:ea typeface="+mn-ea"/>
                <a:cs typeface="+mn-cs"/>
              </a:rPr>
            </a:br>
            <a:r>
              <a:rPr lang="ar-SA" sz="3200" b="1" u="sng" dirty="0" smtClean="0">
                <a:solidFill>
                  <a:schemeClr val="accent4"/>
                </a:solidFill>
                <a:latin typeface="Time new romans "/>
                <a:ea typeface="+mn-ea"/>
                <a:cs typeface="+mn-cs"/>
              </a:rPr>
              <a:t>الغرض </a:t>
            </a:r>
            <a:r>
              <a:rPr lang="ar-SA" sz="3200" b="1" u="sng" dirty="0">
                <a:solidFill>
                  <a:schemeClr val="accent4"/>
                </a:solidFill>
                <a:latin typeface="Time new romans "/>
                <a:ea typeface="+mn-ea"/>
                <a:cs typeface="+mn-cs"/>
              </a:rPr>
              <a:t>من وجود برامج للسلامة</a:t>
            </a:r>
            <a:r>
              <a:rPr lang="ar-EG" sz="3200" b="1" u="sng" dirty="0">
                <a:solidFill>
                  <a:schemeClr val="accent4"/>
                </a:solidFill>
                <a:latin typeface="Time new romans "/>
                <a:ea typeface="+mn-ea"/>
                <a:cs typeface="+mn-cs"/>
              </a:rPr>
              <a:t> </a:t>
            </a:r>
            <a:r>
              <a:rPr lang="ar-SA" sz="3200" b="1" u="sng" dirty="0">
                <a:solidFill>
                  <a:schemeClr val="accent4"/>
                </a:solidFill>
                <a:latin typeface="Time new romans "/>
                <a:ea typeface="+mn-ea"/>
                <a:cs typeface="+mn-cs"/>
              </a:rPr>
              <a:t>والصحة المهنية</a:t>
            </a:r>
            <a:r>
              <a:rPr lang="ar-EG" sz="3200" b="1" u="sng" dirty="0">
                <a:solidFill>
                  <a:schemeClr val="accent4"/>
                </a:solidFill>
                <a:latin typeface="Time new romans "/>
                <a:ea typeface="+mn-ea"/>
                <a:cs typeface="+mn-cs"/>
              </a:rPr>
              <a:t>:  </a:t>
            </a:r>
          </a:p>
        </p:txBody>
      </p:sp>
      <p:sp>
        <p:nvSpPr>
          <p:cNvPr id="3" name="Content Placeholder 2"/>
          <p:cNvSpPr>
            <a:spLocks noGrp="1"/>
          </p:cNvSpPr>
          <p:nvPr>
            <p:ph idx="1"/>
          </p:nvPr>
        </p:nvSpPr>
        <p:spPr>
          <a:xfrm>
            <a:off x="239452" y="2073499"/>
            <a:ext cx="9921979" cy="4315593"/>
          </a:xfrm>
        </p:spPr>
        <p:txBody>
          <a:bodyPr>
            <a:normAutofit fontScale="25000" lnSpcReduction="20000"/>
          </a:bodyPr>
          <a:lstStyle/>
          <a:p>
            <a:pPr lvl="0">
              <a:lnSpc>
                <a:spcPct val="170000"/>
              </a:lnSpc>
            </a:pPr>
            <a:r>
              <a:rPr lang="ar-SA" sz="11200" b="1" dirty="0">
                <a:latin typeface="Time new romans "/>
                <a:cs typeface="Arial" panose="020B0604020202020204" pitchFamily="34" charset="0"/>
              </a:rPr>
              <a:t>اعداد وتنفيذ دورات تدريبية لزيادة الوعى بالسلامة والصحة المهنية</a:t>
            </a:r>
            <a:endParaRPr lang="en-US" sz="11200" b="1" dirty="0">
              <a:latin typeface="Time new romans "/>
              <a:cs typeface="Arial" panose="020B0604020202020204" pitchFamily="34" charset="0"/>
            </a:endParaRPr>
          </a:p>
          <a:p>
            <a:pPr lvl="0">
              <a:lnSpc>
                <a:spcPct val="170000"/>
              </a:lnSpc>
            </a:pPr>
            <a:r>
              <a:rPr lang="ar-SA" sz="11200" b="1" dirty="0">
                <a:latin typeface="Time new romans "/>
                <a:cs typeface="Arial" panose="020B0604020202020204" pitchFamily="34" charset="0"/>
              </a:rPr>
              <a:t>العمل على وضع لوائح وإجراءات للسلامة والصحة المهنية، ورفع الوعي للمشاركة فـى تنفيـذ تلـك اللـوائح والإجراءات فى جميع مواقع العمل</a:t>
            </a:r>
            <a:r>
              <a:rPr lang="ru-RU" sz="11200" b="1" dirty="0">
                <a:latin typeface="Time new romans "/>
                <a:cs typeface="Arial" panose="020B0604020202020204" pitchFamily="34" charset="0"/>
              </a:rPr>
              <a:t>.</a:t>
            </a:r>
            <a:endParaRPr lang="en-US" sz="11200" b="1" dirty="0">
              <a:latin typeface="Time new romans "/>
              <a:cs typeface="Arial" panose="020B0604020202020204" pitchFamily="34" charset="0"/>
            </a:endParaRPr>
          </a:p>
          <a:p>
            <a:pPr lvl="0">
              <a:lnSpc>
                <a:spcPct val="170000"/>
              </a:lnSpc>
            </a:pPr>
            <a:r>
              <a:rPr lang="ar-SA" sz="11200" b="1" dirty="0">
                <a:latin typeface="Time new romans "/>
                <a:cs typeface="Arial" panose="020B0604020202020204" pitchFamily="34" charset="0"/>
              </a:rPr>
              <a:t>تشجيع العاملين وأصحاب العمل على إتباع وتطبيق إجراءات السلامة والصحة المهنية لتقليل مخاطر العمل</a:t>
            </a:r>
            <a:r>
              <a:rPr lang="ru-RU" sz="11200" b="1" dirty="0">
                <a:latin typeface="Time new romans "/>
                <a:cs typeface="Arial" panose="020B0604020202020204" pitchFamily="34" charset="0"/>
              </a:rPr>
              <a:t>. </a:t>
            </a:r>
            <a:endParaRPr lang="en-US" sz="11200" b="1" dirty="0">
              <a:latin typeface="Time new romans "/>
              <a:cs typeface="Arial" panose="020B0604020202020204" pitchFamily="34" charset="0"/>
            </a:endParaRPr>
          </a:p>
          <a:p>
            <a:pPr>
              <a:lnSpc>
                <a:spcPct val="170000"/>
              </a:lnSpc>
            </a:pPr>
            <a:r>
              <a:rPr lang="ru-RU" sz="5600" b="1" dirty="0" smtClean="0"/>
              <a:t> </a:t>
            </a:r>
            <a:endParaRPr lang="en-US" sz="5600" b="1" dirty="0" smtClean="0"/>
          </a:p>
          <a:p>
            <a:r>
              <a:rPr lang="ru-RU" dirty="0"/>
              <a:t/>
            </a:r>
            <a:br>
              <a:rPr lang="ru-RU" dirty="0"/>
            </a:br>
            <a:r>
              <a:rPr lang="ru-RU" dirty="0"/>
              <a:t> </a:t>
            </a:r>
            <a:endParaRPr lang="en-US" dirty="0"/>
          </a:p>
          <a:p>
            <a:endParaRPr lang="ar-EG" dirty="0"/>
          </a:p>
        </p:txBody>
      </p:sp>
    </p:spTree>
    <p:extLst>
      <p:ext uri="{BB962C8B-B14F-4D97-AF65-F5344CB8AC3E}">
        <p14:creationId xmlns:p14="http://schemas.microsoft.com/office/powerpoint/2010/main" val="3299295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910" y="515155"/>
            <a:ext cx="10148552" cy="5526207"/>
          </a:xfrm>
        </p:spPr>
        <p:txBody>
          <a:bodyPr/>
          <a:lstStyle/>
          <a:p>
            <a:pPr lvl="0">
              <a:lnSpc>
                <a:spcPct val="170000"/>
              </a:lnSpc>
              <a:buClr>
                <a:srgbClr val="90C226"/>
              </a:buClr>
            </a:pPr>
            <a:endParaRPr lang="ar-EG" sz="2800" b="1" dirty="0" smtClean="0">
              <a:solidFill>
                <a:prstClr val="black">
                  <a:lumMod val="75000"/>
                  <a:lumOff val="25000"/>
                </a:prstClr>
              </a:solidFill>
              <a:latin typeface="Time new romans "/>
              <a:cs typeface="Arial" panose="020B0604020202020204" pitchFamily="34" charset="0"/>
            </a:endParaRPr>
          </a:p>
          <a:p>
            <a:pPr lvl="0">
              <a:lnSpc>
                <a:spcPct val="170000"/>
              </a:lnSpc>
              <a:buClr>
                <a:srgbClr val="90C226"/>
              </a:buClr>
            </a:pPr>
            <a:r>
              <a:rPr lang="ar-SA" sz="2800" b="1" dirty="0" smtClean="0">
                <a:solidFill>
                  <a:prstClr val="black">
                    <a:lumMod val="75000"/>
                    <a:lumOff val="25000"/>
                  </a:prstClr>
                </a:solidFill>
                <a:latin typeface="Time new romans "/>
                <a:cs typeface="Arial" panose="020B0604020202020204" pitchFamily="34" charset="0"/>
              </a:rPr>
              <a:t>تحديد </a:t>
            </a:r>
            <a:r>
              <a:rPr lang="ar-SA" sz="2800" b="1" dirty="0">
                <a:solidFill>
                  <a:prstClr val="black">
                    <a:lumMod val="75000"/>
                    <a:lumOff val="25000"/>
                  </a:prstClr>
                </a:solidFill>
                <a:latin typeface="Time new romans "/>
                <a:cs typeface="Arial" panose="020B0604020202020204" pitchFamily="34" charset="0"/>
              </a:rPr>
              <a:t>مسئوليات وواجبات العاملين وأصحاب العمل فيما يتعلق بالسلامة والصحة المهنية</a:t>
            </a:r>
            <a:r>
              <a:rPr lang="ru-RU" sz="2800" b="1" dirty="0" smtClean="0">
                <a:solidFill>
                  <a:prstClr val="black">
                    <a:lumMod val="75000"/>
                    <a:lumOff val="25000"/>
                  </a:prstClr>
                </a:solidFill>
                <a:latin typeface="Time new romans "/>
                <a:cs typeface="Arial" panose="020B0604020202020204" pitchFamily="34" charset="0"/>
              </a:rPr>
              <a:t>.</a:t>
            </a:r>
            <a:endParaRPr lang="en-US" sz="2800" b="1" dirty="0">
              <a:solidFill>
                <a:prstClr val="black">
                  <a:lumMod val="75000"/>
                  <a:lumOff val="25000"/>
                </a:prstClr>
              </a:solidFill>
              <a:latin typeface="Time new romans "/>
              <a:cs typeface="Arial" panose="020B0604020202020204" pitchFamily="34" charset="0"/>
            </a:endParaRPr>
          </a:p>
          <a:p>
            <a:pPr lvl="0">
              <a:lnSpc>
                <a:spcPct val="170000"/>
              </a:lnSpc>
              <a:buClr>
                <a:srgbClr val="90C226"/>
              </a:buClr>
            </a:pPr>
            <a:r>
              <a:rPr lang="ar-SA" sz="2800" b="1" dirty="0">
                <a:solidFill>
                  <a:prstClr val="black">
                    <a:lumMod val="75000"/>
                    <a:lumOff val="25000"/>
                  </a:prstClr>
                </a:solidFill>
                <a:latin typeface="Time new romans "/>
                <a:cs typeface="Arial" panose="020B0604020202020204" pitchFamily="34" charset="0"/>
              </a:rPr>
              <a:t>الاحتفاظ بسجلات دائمة لمتابعة الإصابات والأمراض الناتجة عن العمل بهدف اتخاذ خطوات لتجنـب تكـرار حدوث إصابات مماثلة مستقبلا</a:t>
            </a:r>
            <a:r>
              <a:rPr lang="ru-RU" sz="2800" b="1" dirty="0">
                <a:solidFill>
                  <a:prstClr val="black">
                    <a:lumMod val="75000"/>
                    <a:lumOff val="25000"/>
                  </a:prstClr>
                </a:solidFill>
                <a:latin typeface="Time new romans "/>
                <a:cs typeface="Arial" panose="020B0604020202020204" pitchFamily="34" charset="0"/>
              </a:rPr>
              <a:t>.</a:t>
            </a:r>
            <a:endParaRPr lang="en-US" sz="2800" b="1" dirty="0">
              <a:solidFill>
                <a:prstClr val="black">
                  <a:lumMod val="75000"/>
                  <a:lumOff val="25000"/>
                </a:prstClr>
              </a:solidFill>
              <a:latin typeface="Time new romans "/>
              <a:cs typeface="Arial" panose="020B0604020202020204" pitchFamily="34" charset="0"/>
            </a:endParaRPr>
          </a:p>
          <a:p>
            <a:endParaRPr lang="ar-EG" dirty="0"/>
          </a:p>
        </p:txBody>
      </p:sp>
    </p:spTree>
    <p:extLst>
      <p:ext uri="{BB962C8B-B14F-4D97-AF65-F5344CB8AC3E}">
        <p14:creationId xmlns:p14="http://schemas.microsoft.com/office/powerpoint/2010/main" val="3278631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103032"/>
            <a:ext cx="10341735" cy="6523149"/>
          </a:xfrm>
        </p:spPr>
        <p:txBody>
          <a:bodyPr>
            <a:normAutofit/>
          </a:bodyPr>
          <a:lstStyle/>
          <a:p>
            <a:pPr marL="0" indent="0" algn="ctr">
              <a:buNone/>
            </a:pPr>
            <a:r>
              <a:rPr lang="ar-SA" sz="4400" b="1" dirty="0">
                <a:solidFill>
                  <a:schemeClr val="accent1">
                    <a:lumMod val="60000"/>
                    <a:lumOff val="40000"/>
                  </a:schemeClr>
                </a:solidFill>
              </a:rPr>
              <a:t>نشأة </a:t>
            </a:r>
            <a:r>
              <a:rPr lang="ar-SA" sz="4400" b="1" dirty="0" smtClean="0">
                <a:solidFill>
                  <a:schemeClr val="accent1">
                    <a:lumMod val="60000"/>
                    <a:lumOff val="40000"/>
                  </a:schemeClr>
                </a:solidFill>
              </a:rPr>
              <a:t>الوحدة</a:t>
            </a:r>
            <a:endParaRPr lang="ar-EG" sz="4400" b="1" dirty="0" smtClean="0">
              <a:solidFill>
                <a:schemeClr val="accent1">
                  <a:lumMod val="60000"/>
                  <a:lumOff val="40000"/>
                </a:schemeClr>
              </a:solidFill>
            </a:endParaRPr>
          </a:p>
          <a:p>
            <a:pPr>
              <a:lnSpc>
                <a:spcPct val="150000"/>
              </a:lnSpc>
            </a:pPr>
            <a:r>
              <a:rPr lang="ar-SA" sz="3200" dirty="0">
                <a:latin typeface="Arial" panose="020B0604020202020204" pitchFamily="34" charset="0"/>
                <a:cs typeface="Arial" panose="020B0604020202020204" pitchFamily="34" charset="0"/>
              </a:rPr>
              <a:t>تم اعتماد وحدة السلامه والصحه المهنيه من مجلس الكليه فى جلسته </a:t>
            </a:r>
            <a:r>
              <a:rPr lang="ar-EG" sz="3200" dirty="0">
                <a:latin typeface="Arial" panose="020B0604020202020204" pitchFamily="34" charset="0"/>
                <a:cs typeface="Arial" panose="020B0604020202020204" pitchFamily="34" charset="0"/>
              </a:rPr>
              <a:t>(101) </a:t>
            </a:r>
            <a:r>
              <a:rPr lang="ar-SA" sz="3200" dirty="0">
                <a:latin typeface="Arial" panose="020B0604020202020204" pitchFamily="34" charset="0"/>
                <a:cs typeface="Arial" panose="020B0604020202020204" pitchFamily="34" charset="0"/>
              </a:rPr>
              <a:t>المنعقده  بتاريخ </a:t>
            </a:r>
            <a:r>
              <a:rPr lang="ar-EG" sz="3200" dirty="0">
                <a:latin typeface="Arial" panose="020B0604020202020204" pitchFamily="34" charset="0"/>
                <a:cs typeface="Arial" panose="020B0604020202020204" pitchFamily="34" charset="0"/>
              </a:rPr>
              <a:t>17/9/ 2020</a:t>
            </a:r>
            <a:endParaRPr lang="en-US" sz="3200" dirty="0">
              <a:latin typeface="Arial" panose="020B0604020202020204" pitchFamily="34" charset="0"/>
              <a:cs typeface="Arial" panose="020B0604020202020204" pitchFamily="34" charset="0"/>
            </a:endParaRPr>
          </a:p>
          <a:p>
            <a:pPr>
              <a:lnSpc>
                <a:spcPct val="150000"/>
              </a:lnSpc>
            </a:pPr>
            <a:r>
              <a:rPr lang="ar-SA" sz="3200" dirty="0">
                <a:latin typeface="Arial" panose="020B0604020202020204" pitchFamily="34" charset="0"/>
                <a:cs typeface="Arial" panose="020B0604020202020204" pitchFamily="34" charset="0"/>
              </a:rPr>
              <a:t>وذلك بعد تشكيلها فى لجنه الازمات والكوارث فى جلستها رقم( 56) المنعقده بتاريخ 8/9/2020   </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13034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31819" y="961674"/>
            <a:ext cx="9762186" cy="3113673"/>
          </a:xfrm>
          <a:prstGeom prst="rect">
            <a:avLst/>
          </a:prstGeom>
        </p:spPr>
        <p:txBody>
          <a:bodyPr wrap="square">
            <a:spAutoFit/>
          </a:bodyPr>
          <a:lstStyle/>
          <a:p>
            <a:pPr lvl="0" algn="r" rtl="1">
              <a:spcBef>
                <a:spcPts val="1000"/>
              </a:spcBef>
              <a:buClr>
                <a:srgbClr val="90C226"/>
              </a:buClr>
              <a:buSzPct val="80000"/>
            </a:pPr>
            <a:r>
              <a:rPr lang="ar-SA" sz="4400" b="1" dirty="0">
                <a:solidFill>
                  <a:schemeClr val="accent1">
                    <a:lumMod val="60000"/>
                    <a:lumOff val="40000"/>
                  </a:schemeClr>
                </a:solidFill>
              </a:rPr>
              <a:t>الرؤية </a:t>
            </a:r>
            <a:endParaRPr lang="en-US" sz="4400" b="1" dirty="0">
              <a:solidFill>
                <a:schemeClr val="accent1">
                  <a:lumMod val="60000"/>
                  <a:lumOff val="40000"/>
                </a:schemeClr>
              </a:solidFill>
            </a:endParaRPr>
          </a:p>
          <a:p>
            <a:pPr marL="342900" lvl="0" indent="-342900" algn="r" rtl="1">
              <a:lnSpc>
                <a:spcPct val="150000"/>
              </a:lnSpc>
              <a:spcBef>
                <a:spcPts val="1000"/>
              </a:spcBef>
              <a:buClr>
                <a:srgbClr val="90C226"/>
              </a:buClr>
              <a:buSzPct val="80000"/>
              <a:buFont typeface="Wingdings 3" charset="2"/>
              <a:buChar char=""/>
            </a:pPr>
            <a:r>
              <a:rPr lang="ar-SA" sz="3200" dirty="0">
                <a:solidFill>
                  <a:schemeClr val="tx1">
                    <a:lumMod val="75000"/>
                    <a:lumOff val="25000"/>
                  </a:schemeClr>
                </a:solidFill>
                <a:latin typeface="Arial" panose="020B0604020202020204" pitchFamily="34" charset="0"/>
                <a:cs typeface="Arial" panose="020B0604020202020204" pitchFamily="34" charset="0"/>
              </a:rPr>
              <a:t>توفير بيئة العمل الآمنة والصحية هي الأساس في الحفاظ على صحة العاملين  و وقايتهم من أخطار و حوادث العمل وكذلك زيادة الأنتاج وتوفير الموارد المالية .</a:t>
            </a:r>
            <a:endParaRPr lang="en-US" sz="3200"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8717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380372" cy="5170005"/>
          </a:xfrm>
          <a:prstGeom prst="rect">
            <a:avLst/>
          </a:prstGeom>
        </p:spPr>
        <p:txBody>
          <a:bodyPr wrap="square">
            <a:spAutoFit/>
          </a:bodyPr>
          <a:lstStyle/>
          <a:p>
            <a:pPr algn="ctr" rtl="1">
              <a:lnSpc>
                <a:spcPct val="200000"/>
              </a:lnSpc>
              <a:spcBef>
                <a:spcPts val="1000"/>
              </a:spcBef>
              <a:buClr>
                <a:srgbClr val="90C226"/>
              </a:buClr>
              <a:buSzPct val="80000"/>
            </a:pPr>
            <a:r>
              <a:rPr lang="ar-EG" sz="4800" b="1" dirty="0">
                <a:solidFill>
                  <a:schemeClr val="accent1">
                    <a:lumMod val="60000"/>
                    <a:lumOff val="40000"/>
                  </a:schemeClr>
                </a:solidFill>
              </a:rPr>
              <a:t>الرسالة</a:t>
            </a:r>
          </a:p>
          <a:p>
            <a:pPr algn="r">
              <a:lnSpc>
                <a:spcPct val="150000"/>
              </a:lnSpc>
            </a:pPr>
            <a:r>
              <a:rPr lang="ar-EG" sz="3200" dirty="0">
                <a:solidFill>
                  <a:schemeClr val="tx1">
                    <a:lumMod val="75000"/>
                    <a:lumOff val="25000"/>
                  </a:schemeClr>
                </a:solidFill>
                <a:latin typeface="Arial" panose="020B0604020202020204" pitchFamily="34" charset="0"/>
                <a:cs typeface="Arial" panose="020B0604020202020204" pitchFamily="34" charset="0"/>
              </a:rPr>
              <a:t>نشر مفهوم السلامة و الصحة المهنية بين العاملين  في كليه التمريض وتقييم وضع السلامة و الصحة المهنية، تقديم خدمات تدريب العاملين على سبل السلامة و الصحة المهنية، الوقاية  من الحوادث  والأمراض المهنية ،تقليل آثارها (إن وقعت) في بيئة العمل المختلفة وتفعيل الابلاغ عن الحوادث و الأمراض المهنية للجهات المختصة</a:t>
            </a:r>
            <a:r>
              <a:rPr lang="ar-EG" sz="3200" dirty="0" smtClean="0"/>
              <a:t>. </a:t>
            </a:r>
            <a:endParaRPr lang="ar-EG" sz="3200" dirty="0"/>
          </a:p>
        </p:txBody>
      </p:sp>
    </p:spTree>
    <p:extLst>
      <p:ext uri="{BB962C8B-B14F-4D97-AF65-F5344CB8AC3E}">
        <p14:creationId xmlns:p14="http://schemas.microsoft.com/office/powerpoint/2010/main" val="332631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1514"/>
            <a:ext cx="9890976" cy="6806485"/>
          </a:xfrm>
        </p:spPr>
        <p:txBody>
          <a:bodyPr>
            <a:normAutofit fontScale="25000" lnSpcReduction="20000"/>
          </a:bodyPr>
          <a:lstStyle/>
          <a:p>
            <a:pPr marL="0" indent="0">
              <a:lnSpc>
                <a:spcPct val="170000"/>
              </a:lnSpc>
              <a:buNone/>
            </a:pPr>
            <a:r>
              <a:rPr lang="ar-SA" sz="16000" dirty="0">
                <a:solidFill>
                  <a:schemeClr val="accent1">
                    <a:lumMod val="60000"/>
                    <a:lumOff val="40000"/>
                  </a:schemeClr>
                </a:solidFill>
                <a:effectLst>
                  <a:outerShdw dist="38100" dir="2700000" algn="tl">
                    <a:schemeClr val="accent2"/>
                  </a:outerShdw>
                </a:effectLst>
                <a:latin typeface="Arial" panose="020B0604020202020204" pitchFamily="34" charset="0"/>
                <a:cs typeface="Arial" panose="020B0604020202020204" pitchFamily="34" charset="0"/>
              </a:rPr>
              <a:t>الاهداف العامة للسلامه والصحه المهنيه:</a:t>
            </a:r>
            <a:endParaRPr lang="en-US" sz="16000" dirty="0">
              <a:solidFill>
                <a:schemeClr val="accent1">
                  <a:lumMod val="60000"/>
                  <a:lumOff val="40000"/>
                </a:schemeClr>
              </a:solidFill>
              <a:latin typeface="Arial" panose="020B0604020202020204" pitchFamily="34" charset="0"/>
              <a:cs typeface="Arial" panose="020B0604020202020204" pitchFamily="34" charset="0"/>
            </a:endParaRPr>
          </a:p>
          <a:p>
            <a:pPr lvl="0">
              <a:lnSpc>
                <a:spcPct val="170000"/>
              </a:lnSpc>
            </a:pPr>
            <a:r>
              <a:rPr lang="ar-SA" sz="12800" dirty="0">
                <a:latin typeface="Arial" panose="020B0604020202020204" pitchFamily="34" charset="0"/>
                <a:cs typeface="Arial" panose="020B0604020202020204" pitchFamily="34" charset="0"/>
              </a:rPr>
              <a:t>حماية العنصر البشري من الإصابات الناجمة عن مخاطر بيئة العمل وذلك بمنع تعرضهم للحوادث والإصابات والأمراض </a:t>
            </a:r>
            <a:r>
              <a:rPr lang="ar-SA" sz="12800" dirty="0" smtClean="0">
                <a:latin typeface="Arial" panose="020B0604020202020204" pitchFamily="34" charset="0"/>
                <a:cs typeface="Arial" panose="020B0604020202020204" pitchFamily="34" charset="0"/>
              </a:rPr>
              <a:t>المهنية</a:t>
            </a:r>
            <a:endParaRPr lang="ar-EG" sz="12800" dirty="0" smtClean="0">
              <a:latin typeface="Arial" panose="020B0604020202020204" pitchFamily="34" charset="0"/>
              <a:cs typeface="Arial" panose="020B0604020202020204" pitchFamily="34" charset="0"/>
            </a:endParaRPr>
          </a:p>
          <a:p>
            <a:pPr lvl="0">
              <a:lnSpc>
                <a:spcPct val="170000"/>
              </a:lnSpc>
            </a:pPr>
            <a:r>
              <a:rPr lang="ar-SA" sz="12800" dirty="0">
                <a:latin typeface="Arial" panose="020B0604020202020204" pitchFamily="34" charset="0"/>
                <a:cs typeface="Arial" panose="020B0604020202020204" pitchFamily="34" charset="0"/>
              </a:rPr>
              <a:t>الحفاظ على مقـومات العنصر المادي المتمثل في المنشآت وما تحتويه من أجهزة ومعدات من التلف والضياع نتيجة للحوادث</a:t>
            </a:r>
            <a:r>
              <a:rPr lang="ru-RU" sz="12800" dirty="0">
                <a:latin typeface="Arial" panose="020B0604020202020204" pitchFamily="34" charset="0"/>
                <a:cs typeface="Arial" panose="020B0604020202020204" pitchFamily="34" charset="0"/>
              </a:rPr>
              <a:t>.</a:t>
            </a:r>
            <a:endParaRPr lang="en-US" sz="12800" dirty="0">
              <a:latin typeface="Arial" panose="020B0604020202020204" pitchFamily="34" charset="0"/>
              <a:cs typeface="Arial" panose="020B0604020202020204" pitchFamily="34" charset="0"/>
            </a:endParaRPr>
          </a:p>
          <a:p>
            <a:pPr lvl="0">
              <a:lnSpc>
                <a:spcPct val="170000"/>
              </a:lnSpc>
            </a:pPr>
            <a:endParaRPr lang="en-US" sz="2400" dirty="0"/>
          </a:p>
          <a:p>
            <a:endParaRPr lang="ar-EG" dirty="0"/>
          </a:p>
        </p:txBody>
      </p:sp>
    </p:spTree>
    <p:extLst>
      <p:ext uri="{BB962C8B-B14F-4D97-AF65-F5344CB8AC3E}">
        <p14:creationId xmlns:p14="http://schemas.microsoft.com/office/powerpoint/2010/main" val="41964196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245" y="734096"/>
            <a:ext cx="9878095" cy="5294387"/>
          </a:xfrm>
        </p:spPr>
        <p:txBody>
          <a:bodyPr>
            <a:normAutofit fontScale="25000" lnSpcReduction="20000"/>
          </a:bodyPr>
          <a:lstStyle/>
          <a:p>
            <a:pPr lvl="0">
              <a:lnSpc>
                <a:spcPct val="170000"/>
              </a:lnSpc>
            </a:pPr>
            <a:r>
              <a:rPr lang="ar-SA" sz="12800" dirty="0">
                <a:latin typeface="Arial" panose="020B0604020202020204" pitchFamily="34" charset="0"/>
                <a:cs typeface="Arial" panose="020B0604020202020204" pitchFamily="34" charset="0"/>
              </a:rPr>
              <a:t>توفير وتنفيذ كافة اشتراطات السلامة والصحة المهنية التي تكفل توفير بيئة آمنة تحقق الوقاية من المخاطر للعنصرين البشري والمادي</a:t>
            </a:r>
            <a:r>
              <a:rPr lang="ru-RU" sz="12800" dirty="0">
                <a:latin typeface="Arial" panose="020B0604020202020204" pitchFamily="34" charset="0"/>
                <a:cs typeface="Arial" panose="020B0604020202020204" pitchFamily="34" charset="0"/>
              </a:rPr>
              <a:t>.</a:t>
            </a:r>
            <a:endParaRPr lang="en-US" sz="12800" dirty="0">
              <a:latin typeface="Arial" panose="020B0604020202020204" pitchFamily="34" charset="0"/>
              <a:cs typeface="Arial" panose="020B0604020202020204" pitchFamily="34" charset="0"/>
            </a:endParaRPr>
          </a:p>
          <a:p>
            <a:pPr lvl="0">
              <a:lnSpc>
                <a:spcPct val="170000"/>
              </a:lnSpc>
            </a:pPr>
            <a:r>
              <a:rPr lang="ru-RU" sz="12800" dirty="0">
                <a:latin typeface="Arial" panose="020B0604020202020204" pitchFamily="34" charset="0"/>
                <a:cs typeface="Arial" panose="020B0604020202020204" pitchFamily="34" charset="0"/>
              </a:rPr>
              <a:t> </a:t>
            </a:r>
            <a:r>
              <a:rPr lang="ar-SA" sz="12800" dirty="0">
                <a:latin typeface="Arial" panose="020B0604020202020204" pitchFamily="34" charset="0"/>
                <a:cs typeface="Arial" panose="020B0604020202020204" pitchFamily="34" charset="0"/>
              </a:rPr>
              <a:t>إيضاح أهمية ادارة السلامة والامن الصناعي  في مواقع العمل لمنع الخسائر وتقليل الاصابات والحوادث وتقليل نفقات التأمينات الطبية والاجتماعية للعلاج بعد وقوع الحوادث والإصابات وأثرها على الفرد و المجتمع</a:t>
            </a:r>
            <a:r>
              <a:rPr lang="ar-EG" sz="12800" dirty="0">
                <a:latin typeface="Arial" panose="020B0604020202020204" pitchFamily="34" charset="0"/>
                <a:cs typeface="Arial" panose="020B0604020202020204" pitchFamily="34" charset="0"/>
              </a:rPr>
              <a:t>.</a:t>
            </a:r>
            <a:endParaRPr lang="en-US" sz="12800" dirty="0">
              <a:latin typeface="Arial" panose="020B060402020202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3364728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607" y="609600"/>
            <a:ext cx="9362941" cy="1244958"/>
          </a:xfrm>
        </p:spPr>
        <p:txBody>
          <a:bodyPr>
            <a:normAutofit/>
          </a:bodyPr>
          <a:lstStyle/>
          <a:p>
            <a:pPr algn="ctr"/>
            <a:r>
              <a:rPr lang="ar-EG" b="1" dirty="0" smtClean="0"/>
              <a:t>الهيكل التنظيمى لوحده السلامه والصحه المهنيه</a:t>
            </a:r>
            <a:endParaRPr lang="ar-EG" b="1" dirty="0"/>
          </a:p>
        </p:txBody>
      </p:sp>
      <p:sp>
        <p:nvSpPr>
          <p:cNvPr id="3" name="Content Placeholder 2"/>
          <p:cNvSpPr>
            <a:spLocks noGrp="1"/>
          </p:cNvSpPr>
          <p:nvPr>
            <p:ph idx="1"/>
          </p:nvPr>
        </p:nvSpPr>
        <p:spPr>
          <a:xfrm>
            <a:off x="92058" y="1854559"/>
            <a:ext cx="9900038" cy="4395928"/>
          </a:xfrm>
        </p:spPr>
        <p:txBody>
          <a:bodyPr>
            <a:normAutofit fontScale="70000" lnSpcReduction="20000"/>
          </a:bodyPr>
          <a:lstStyle/>
          <a:p>
            <a:r>
              <a:rPr lang="ar-SA" sz="4600" dirty="0">
                <a:latin typeface="Arial" panose="020B0604020202020204" pitchFamily="34" charset="0"/>
                <a:cs typeface="Arial" panose="020B0604020202020204" pitchFamily="34" charset="0"/>
              </a:rPr>
              <a:t>رئيس مجلس الادارة</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ا.د.عميد الكليه</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ا.د. وكيل الكلية لخدمة المجتمع وتنمية البيئة</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مدير وحده السلامه والصحه المهنيه</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اعضاء وحدة السلامه والصحه المهنيه</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امين الكليه</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عضو امن</a:t>
            </a:r>
            <a:endParaRPr lang="en-US" sz="4600" dirty="0">
              <a:latin typeface="Arial" panose="020B0604020202020204" pitchFamily="34" charset="0"/>
              <a:cs typeface="Arial" panose="020B0604020202020204" pitchFamily="34" charset="0"/>
            </a:endParaRPr>
          </a:p>
          <a:p>
            <a:r>
              <a:rPr lang="ar-SA" sz="4600" dirty="0">
                <a:latin typeface="Arial" panose="020B0604020202020204" pitchFamily="34" charset="0"/>
                <a:cs typeface="Arial" panose="020B0604020202020204" pitchFamily="34" charset="0"/>
              </a:rPr>
              <a:t>عضو دفاع مدنى</a:t>
            </a:r>
            <a:endParaRPr lang="en-US" sz="4600" dirty="0">
              <a:latin typeface="Arial" panose="020B060402020202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3677710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a:t>مهام واختصاصات الوحدة:-</a:t>
            </a:r>
            <a:r>
              <a:rPr lang="en-US" dirty="0"/>
              <a:t/>
            </a:r>
            <a:br>
              <a:rPr lang="en-US" dirty="0"/>
            </a:br>
            <a:endParaRPr lang="ar-EG" dirty="0"/>
          </a:p>
        </p:txBody>
      </p:sp>
      <p:sp>
        <p:nvSpPr>
          <p:cNvPr id="3" name="Content Placeholder 2"/>
          <p:cNvSpPr>
            <a:spLocks noGrp="1"/>
          </p:cNvSpPr>
          <p:nvPr>
            <p:ph idx="1"/>
          </p:nvPr>
        </p:nvSpPr>
        <p:spPr>
          <a:xfrm>
            <a:off x="141669" y="1416676"/>
            <a:ext cx="11462196" cy="5125791"/>
          </a:xfrm>
        </p:spPr>
        <p:txBody>
          <a:bodyPr>
            <a:normAutofit fontScale="25000" lnSpcReduction="20000"/>
          </a:bodyPr>
          <a:lstStyle/>
          <a:p>
            <a:pPr lvl="2">
              <a:lnSpc>
                <a:spcPct val="250000"/>
              </a:lnSpc>
            </a:pPr>
            <a:r>
              <a:rPr lang="ar-SA" sz="12800" dirty="0">
                <a:latin typeface="Arial" panose="020B0604020202020204" pitchFamily="34" charset="0"/>
                <a:cs typeface="Arial" panose="020B0604020202020204" pitchFamily="34" charset="0"/>
              </a:rPr>
              <a:t>وضع التشكيل السنوى للوحدة وعرضة على مجلس الكلية</a:t>
            </a:r>
            <a:r>
              <a:rPr lang="ru-RU" sz="12800" dirty="0">
                <a:latin typeface="Arial" panose="020B0604020202020204" pitchFamily="34" charset="0"/>
                <a:cs typeface="Arial" panose="020B0604020202020204" pitchFamily="34" charset="0"/>
              </a:rPr>
              <a:t>.</a:t>
            </a:r>
            <a:r>
              <a:rPr lang="ar-EG" sz="12800" dirty="0">
                <a:latin typeface="Arial" panose="020B0604020202020204" pitchFamily="34" charset="0"/>
                <a:cs typeface="Arial" panose="020B0604020202020204" pitchFamily="34" charset="0"/>
              </a:rPr>
              <a:t>     </a:t>
            </a:r>
            <a:endParaRPr lang="en-US" sz="12800" dirty="0">
              <a:latin typeface="Arial" panose="020B0604020202020204" pitchFamily="34" charset="0"/>
              <a:cs typeface="Arial" panose="020B0604020202020204" pitchFamily="34" charset="0"/>
            </a:endParaRPr>
          </a:p>
          <a:p>
            <a:pPr lvl="2">
              <a:lnSpc>
                <a:spcPct val="250000"/>
              </a:lnSpc>
            </a:pPr>
            <a:r>
              <a:rPr lang="ar-SA" sz="12800" dirty="0">
                <a:latin typeface="Arial" panose="020B0604020202020204" pitchFamily="34" charset="0"/>
                <a:cs typeface="Arial" panose="020B0604020202020204" pitchFamily="34" charset="0"/>
              </a:rPr>
              <a:t>دعوة الاعضاء لحضور الاجتماعات الشهرية لتحديد أعمال وأنشطة الوحدة ومسئوليات كل عضو</a:t>
            </a:r>
            <a:r>
              <a:rPr lang="ru-RU" sz="12800" dirty="0">
                <a:latin typeface="Arial" panose="020B0604020202020204" pitchFamily="34" charset="0"/>
                <a:cs typeface="Arial" panose="020B0604020202020204" pitchFamily="34" charset="0"/>
              </a:rPr>
              <a:t>.</a:t>
            </a:r>
            <a:endParaRPr lang="ar-EG" sz="12800" dirty="0">
              <a:latin typeface="Arial" panose="020B0604020202020204" pitchFamily="34" charset="0"/>
              <a:cs typeface="Arial" panose="020B0604020202020204" pitchFamily="34" charset="0"/>
            </a:endParaRPr>
          </a:p>
          <a:p>
            <a:pPr lvl="2">
              <a:lnSpc>
                <a:spcPct val="250000"/>
              </a:lnSpc>
            </a:pPr>
            <a:r>
              <a:rPr lang="ar-SA" sz="12800" dirty="0">
                <a:latin typeface="Arial" panose="020B0604020202020204" pitchFamily="34" charset="0"/>
                <a:cs typeface="Arial" panose="020B0604020202020204" pitchFamily="34" charset="0"/>
              </a:rPr>
              <a:t>متابعة سير العمل واتخاذ القرارات اللازمة طبقا للتقارير المقدمة من مدير الوحدة</a:t>
            </a:r>
            <a:r>
              <a:rPr lang="ru-RU" sz="9800" dirty="0">
                <a:latin typeface="Arial" panose="020B0604020202020204" pitchFamily="34" charset="0"/>
                <a:cs typeface="Arial" panose="020B0604020202020204" pitchFamily="34" charset="0"/>
              </a:rPr>
              <a:t>.</a:t>
            </a:r>
            <a:endParaRPr lang="en-US" sz="9800" dirty="0">
              <a:latin typeface="Arial" panose="020B0604020202020204" pitchFamily="34" charset="0"/>
              <a:cs typeface="Arial" panose="020B0604020202020204" pitchFamily="34" charset="0"/>
            </a:endParaRPr>
          </a:p>
          <a:p>
            <a:pPr lvl="2">
              <a:lnSpc>
                <a:spcPct val="200000"/>
              </a:lnSpc>
            </a:pPr>
            <a:endParaRPr lang="en-US" b="1" dirty="0"/>
          </a:p>
          <a:p>
            <a:endParaRPr lang="en-US" dirty="0"/>
          </a:p>
        </p:txBody>
      </p:sp>
    </p:spTree>
    <p:extLst>
      <p:ext uri="{BB962C8B-B14F-4D97-AF65-F5344CB8AC3E}">
        <p14:creationId xmlns:p14="http://schemas.microsoft.com/office/powerpoint/2010/main" val="8791224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195</TotalTime>
  <Words>1125</Words>
  <Application>Microsoft Office PowerPoint</Application>
  <PresentationFormat>Widescreen</PresentationFormat>
  <Paragraphs>131</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Tahoma</vt:lpstr>
      <vt:lpstr>Time new romans </vt:lpstr>
      <vt:lpstr>Trebuchet MS</vt:lpstr>
      <vt:lpstr>Wingdings 3</vt:lpstr>
      <vt:lpstr>Facet</vt:lpstr>
      <vt:lpstr> مرشد السلامة والصحة المهنية  </vt:lpstr>
      <vt:lpstr>PowerPoint Presentation</vt:lpstr>
      <vt:lpstr>PowerPoint Presentation</vt:lpstr>
      <vt:lpstr>PowerPoint Presentation</vt:lpstr>
      <vt:lpstr>PowerPoint Presentation</vt:lpstr>
      <vt:lpstr>PowerPoint Presentation</vt:lpstr>
      <vt:lpstr>PowerPoint Presentation</vt:lpstr>
      <vt:lpstr>الهيكل التنظيمى لوحده السلامه والصحه المهنيه</vt:lpstr>
      <vt:lpstr>مهام واختصاصات الوحدة:- </vt:lpstr>
      <vt:lpstr>مدير الوحدة</vt:lpstr>
      <vt:lpstr>PowerPoint Presentation</vt:lpstr>
      <vt:lpstr>PowerPoint Presentation</vt:lpstr>
      <vt:lpstr>نائب مدير الوحدة </vt:lpstr>
      <vt:lpstr>أمين الكلية </vt:lpstr>
      <vt:lpstr>رئيس لجنة السلامة وتأمين بيئة العمل</vt:lpstr>
      <vt:lpstr>PowerPoint Presentation</vt:lpstr>
      <vt:lpstr>PowerPoint Presentation</vt:lpstr>
      <vt:lpstr>رئيس لجنة التطوير والتوعية والإعلام </vt:lpstr>
      <vt:lpstr>PowerPoint Presentation</vt:lpstr>
      <vt:lpstr>PowerPoint Presentation</vt:lpstr>
      <vt:lpstr>PowerPoint Presentation</vt:lpstr>
      <vt:lpstr>رئيس لجنة الصحة المهنية والإسعافات الأولية </vt:lpstr>
      <vt:lpstr>PowerPoint Presentation</vt:lpstr>
      <vt:lpstr>PowerPoint Presentation</vt:lpstr>
      <vt:lpstr>PowerPoint Presentation</vt:lpstr>
      <vt:lpstr>مجالات السلامة:  </vt:lpstr>
      <vt:lpstr> الغرض من وجود برامج للسلامة والصحة المهنية: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مرشد السلامة والصحة المهنية</dc:title>
  <dc:creator>pc</dc:creator>
  <cp:lastModifiedBy>pc</cp:lastModifiedBy>
  <cp:revision>17</cp:revision>
  <dcterms:created xsi:type="dcterms:W3CDTF">2022-04-17T08:16:57Z</dcterms:created>
  <dcterms:modified xsi:type="dcterms:W3CDTF">2022-04-18T10:23:12Z</dcterms:modified>
</cp:coreProperties>
</file>