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415" r:id="rId2"/>
    <p:sldId id="438" r:id="rId3"/>
    <p:sldId id="439" r:id="rId4"/>
    <p:sldId id="574" r:id="rId5"/>
    <p:sldId id="578" r:id="rId6"/>
    <p:sldId id="582" r:id="rId7"/>
    <p:sldId id="579" r:id="rId8"/>
    <p:sldId id="580" r:id="rId9"/>
    <p:sldId id="581" r:id="rId10"/>
    <p:sldId id="583" r:id="rId11"/>
    <p:sldId id="584" r:id="rId12"/>
    <p:sldId id="585" r:id="rId13"/>
    <p:sldId id="586" r:id="rId14"/>
    <p:sldId id="587" r:id="rId15"/>
    <p:sldId id="588" r:id="rId16"/>
    <p:sldId id="589" r:id="rId17"/>
    <p:sldId id="590" r:id="rId18"/>
    <p:sldId id="591" r:id="rId19"/>
    <p:sldId id="592" r:id="rId20"/>
    <p:sldId id="577" r:id="rId21"/>
    <p:sldId id="593" r:id="rId22"/>
    <p:sldId id="594" r:id="rId23"/>
    <p:sldId id="576" r:id="rId24"/>
    <p:sldId id="459" r:id="rId25"/>
    <p:sldId id="573" r:id="rId26"/>
    <p:sldId id="460" r:id="rId27"/>
    <p:sldId id="458" r:id="rId28"/>
    <p:sldId id="463" r:id="rId29"/>
    <p:sldId id="534" r:id="rId30"/>
    <p:sldId id="464" r:id="rId31"/>
    <p:sldId id="595" r:id="rId32"/>
    <p:sldId id="457" r:id="rId33"/>
  </p:sldIdLst>
  <p:sldSz cx="10287000" cy="6858000" type="35mm"/>
  <p:notesSz cx="6797675" cy="99282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1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CC00"/>
    <a:srgbClr val="800000"/>
    <a:srgbClr val="CC6600"/>
    <a:srgbClr val="9900CC"/>
    <a:srgbClr val="008000"/>
    <a:srgbClr val="CCE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5" autoAdjust="0"/>
    <p:restoredTop sz="85362" autoAdjust="0"/>
  </p:normalViewPr>
  <p:slideViewPr>
    <p:cSldViewPr>
      <p:cViewPr varScale="1">
        <p:scale>
          <a:sx n="71" d="100"/>
          <a:sy n="71" d="100"/>
        </p:scale>
        <p:origin x="1104" y="66"/>
      </p:cViewPr>
      <p:guideLst>
        <p:guide orient="horz" pos="4128"/>
        <p:guide pos="2880"/>
      </p:guideLst>
    </p:cSldViewPr>
  </p:slideViewPr>
  <p:outlineViewPr>
    <p:cViewPr>
      <p:scale>
        <a:sx n="33" d="100"/>
        <a:sy n="33" d="100"/>
      </p:scale>
      <p:origin x="0" y="45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524"/>
    </p:cViewPr>
  </p:sorterViewPr>
  <p:notesViewPr>
    <p:cSldViewPr>
      <p:cViewPr>
        <p:scale>
          <a:sx n="100" d="100"/>
          <a:sy n="100" d="100"/>
        </p:scale>
        <p:origin x="-180" y="261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890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176" tIns="44788" rIns="91176" bIns="447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963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4838" y="742950"/>
            <a:ext cx="5591175" cy="3727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78423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59067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145105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6535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2573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573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2197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2573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197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4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73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73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ilico.uni-duesseldorf.de/Lig_Input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319088" y="1125538"/>
            <a:ext cx="9504362" cy="4751387"/>
          </a:xfrm>
        </p:spPr>
        <p:txBody>
          <a:bodyPr/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en-US" sz="4400" b="1" smtClean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2052" name="Picture 4" descr="downloa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56"/>
            <a:ext cx="10287000" cy="6852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44624"/>
            <a:ext cx="10287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8000" b="1" i="1" dirty="0"/>
          </a:p>
          <a:p>
            <a:pPr algn="ctr"/>
            <a:endParaRPr lang="en-US" sz="8000" b="1" i="1" dirty="0" smtClean="0"/>
          </a:p>
          <a:p>
            <a:pPr algn="ctr"/>
            <a:endParaRPr lang="en-US" sz="8000" b="1" i="1" dirty="0">
              <a:solidFill>
                <a:schemeClr val="tx2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 bwMode="auto">
          <a:xfrm>
            <a:off x="751012" y="908720"/>
            <a:ext cx="9072438" cy="53285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sz="6000" b="1" kern="0" dirty="0" smtClean="0"/>
              <a:t>Restriction enzymes</a:t>
            </a:r>
          </a:p>
          <a:p>
            <a:endParaRPr lang="en-US" sz="6000" b="1" kern="0" dirty="0" smtClean="0">
              <a:solidFill>
                <a:srgbClr val="800000"/>
              </a:solidFill>
            </a:endParaRPr>
          </a:p>
          <a:p>
            <a:r>
              <a:rPr lang="en-US" sz="6000" b="1" dirty="0" smtClean="0">
                <a:solidFill>
                  <a:schemeClr val="tx1"/>
                </a:solidFill>
              </a:rPr>
              <a:t>Restriction </a:t>
            </a:r>
            <a:r>
              <a:rPr lang="en-US" sz="6000" b="1" dirty="0">
                <a:solidFill>
                  <a:schemeClr val="tx1"/>
                </a:solidFill>
              </a:rPr>
              <a:t>endonucleases</a:t>
            </a:r>
            <a:endParaRPr lang="en-US" sz="6000" dirty="0">
              <a:solidFill>
                <a:schemeClr val="tx1"/>
              </a:solidFill>
            </a:endParaRPr>
          </a:p>
          <a:p>
            <a:endParaRPr lang="en-US" sz="6000" b="1" kern="0" dirty="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084" y="-99392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Types </a:t>
            </a:r>
            <a:r>
              <a:rPr lang="en-US" sz="3600" b="1" dirty="0"/>
              <a:t>of </a:t>
            </a:r>
            <a:r>
              <a:rPr lang="en-US" sz="3600" b="1" dirty="0" smtClean="0"/>
              <a:t>cuts of Restriction Enzymes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972" y="908720"/>
            <a:ext cx="9433048" cy="559624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FF00"/>
                </a:solidFill>
              </a:rPr>
              <a:t>If they </a:t>
            </a:r>
            <a:r>
              <a:rPr lang="en-US" b="1" dirty="0">
                <a:solidFill>
                  <a:srgbClr val="00FF00"/>
                </a:solidFill>
              </a:rPr>
              <a:t>cut both strands at the center of the recognition sequence, </a:t>
            </a:r>
            <a:r>
              <a:rPr lang="en-US" b="1" dirty="0" smtClean="0">
                <a:solidFill>
                  <a:srgbClr val="00FF00"/>
                </a:solidFill>
              </a:rPr>
              <a:t>it will </a:t>
            </a:r>
            <a:r>
              <a:rPr lang="en-US" b="1" dirty="0">
                <a:solidFill>
                  <a:srgbClr val="00FF00"/>
                </a:solidFill>
              </a:rPr>
              <a:t>generate </a:t>
            </a:r>
            <a:r>
              <a:rPr lang="en-US" b="1" dirty="0">
                <a:solidFill>
                  <a:schemeClr val="tx2"/>
                </a:solidFill>
              </a:rPr>
              <a:t>"blunt ends" </a:t>
            </a:r>
            <a:r>
              <a:rPr lang="en-US" b="1" dirty="0">
                <a:solidFill>
                  <a:srgbClr val="00FF00"/>
                </a:solidFill>
              </a:rPr>
              <a:t>with no nucleotide overhangs.</a:t>
            </a:r>
            <a:endParaRPr lang="en-US" b="1" dirty="0" smtClean="0">
              <a:solidFill>
                <a:srgbClr val="00FF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FFCC00"/>
                </a:solidFill>
              </a:rPr>
              <a:t>If they cut both </a:t>
            </a:r>
            <a:r>
              <a:rPr lang="en-US" b="1" dirty="0" smtClean="0">
                <a:solidFill>
                  <a:srgbClr val="FFCC00"/>
                </a:solidFill>
              </a:rPr>
              <a:t>strands </a:t>
            </a:r>
            <a:r>
              <a:rPr lang="en-US" b="1" dirty="0">
                <a:solidFill>
                  <a:srgbClr val="FFCC00"/>
                </a:solidFill>
              </a:rPr>
              <a:t>closer to one end of the recognition </a:t>
            </a:r>
            <a:r>
              <a:rPr lang="en-US" b="1" dirty="0" smtClean="0">
                <a:solidFill>
                  <a:srgbClr val="FFCC00"/>
                </a:solidFill>
              </a:rPr>
              <a:t>sequence, it will generates </a:t>
            </a:r>
            <a:r>
              <a:rPr lang="en-US" b="1" dirty="0">
                <a:solidFill>
                  <a:srgbClr val="00FF00"/>
                </a:solidFill>
              </a:rPr>
              <a:t>"sticky" </a:t>
            </a:r>
            <a:r>
              <a:rPr lang="en-US" b="1" dirty="0">
                <a:solidFill>
                  <a:srgbClr val="FFCC00"/>
                </a:solidFill>
              </a:rPr>
              <a:t>or </a:t>
            </a:r>
            <a:r>
              <a:rPr lang="en-US" b="1" dirty="0">
                <a:solidFill>
                  <a:srgbClr val="00FF00"/>
                </a:solidFill>
              </a:rPr>
              <a:t>"cohesive" </a:t>
            </a:r>
            <a:r>
              <a:rPr lang="en-US" b="1" dirty="0" smtClean="0">
                <a:solidFill>
                  <a:srgbClr val="FFCC00"/>
                </a:solidFill>
              </a:rPr>
              <a:t>ends </a:t>
            </a:r>
            <a:r>
              <a:rPr lang="en-US" b="1" dirty="0">
                <a:solidFill>
                  <a:srgbClr val="FFCC00"/>
                </a:solidFill>
              </a:rPr>
              <a:t>with </a:t>
            </a:r>
            <a:r>
              <a:rPr lang="en-US" b="1" dirty="0" smtClean="0">
                <a:solidFill>
                  <a:srgbClr val="FFCC00"/>
                </a:solidFill>
              </a:rPr>
              <a:t>nucleotide </a:t>
            </a:r>
            <a:r>
              <a:rPr lang="en-US" b="1" dirty="0">
                <a:solidFill>
                  <a:srgbClr val="FFCC00"/>
                </a:solidFill>
              </a:rPr>
              <a:t>overhangs.</a:t>
            </a:r>
          </a:p>
        </p:txBody>
      </p:sp>
    </p:spTree>
    <p:extLst>
      <p:ext uri="{BB962C8B-B14F-4D97-AF65-F5344CB8AC3E}">
        <p14:creationId xmlns:p14="http://schemas.microsoft.com/office/powerpoint/2010/main" val="389741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1" b="13262"/>
          <a:stretch/>
        </p:blipFill>
        <p:spPr>
          <a:xfrm>
            <a:off x="0" y="1239940"/>
            <a:ext cx="10287000" cy="5611999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50123" y="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Types </a:t>
            </a:r>
            <a:r>
              <a:rPr lang="en-US" sz="3600" b="1" dirty="0"/>
              <a:t>of </a:t>
            </a:r>
            <a:r>
              <a:rPr lang="en-US" sz="3600" b="1" dirty="0" smtClean="0"/>
              <a:t>cuts of Restriction Enzymes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88992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02" y="908720"/>
            <a:ext cx="9988020" cy="5842992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99084" y="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Types </a:t>
            </a:r>
            <a:r>
              <a:rPr lang="en-US" sz="3600" b="1" dirty="0"/>
              <a:t>of </a:t>
            </a:r>
            <a:r>
              <a:rPr lang="en-US" sz="3600" b="1" dirty="0" smtClean="0"/>
              <a:t>cuts of Restriction Enzymes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72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260648"/>
            <a:ext cx="8062664" cy="576064"/>
          </a:xfrm>
        </p:spPr>
        <p:txBody>
          <a:bodyPr/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Use </a:t>
            </a:r>
            <a:r>
              <a:rPr lang="en-US" sz="3200" b="1" dirty="0"/>
              <a:t>of Restriction Enzymes in Biotechnology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956" y="1052736"/>
            <a:ext cx="9793088" cy="5544616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DNA </a:t>
            </a:r>
            <a:r>
              <a:rPr lang="en-US" b="1" dirty="0">
                <a:solidFill>
                  <a:schemeClr val="accent1"/>
                </a:solidFill>
              </a:rPr>
              <a:t>fragments or </a:t>
            </a:r>
            <a:r>
              <a:rPr lang="en-US" b="1" dirty="0" smtClean="0">
                <a:solidFill>
                  <a:schemeClr val="accent1"/>
                </a:solidFill>
              </a:rPr>
              <a:t>genomes map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chemeClr val="tx2"/>
                </a:solidFill>
              </a:rPr>
              <a:t>Verify </a:t>
            </a:r>
            <a:r>
              <a:rPr lang="en-US" b="1" dirty="0">
                <a:solidFill>
                  <a:schemeClr val="tx2"/>
                </a:solidFill>
              </a:rPr>
              <a:t>the identity of a specific DNA </a:t>
            </a:r>
            <a:r>
              <a:rPr lang="en-US" b="1" dirty="0" smtClean="0">
                <a:solidFill>
                  <a:schemeClr val="tx2"/>
                </a:solidFill>
              </a:rPr>
              <a:t>fragment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3000" b="1" dirty="0" smtClean="0">
                <a:solidFill>
                  <a:schemeClr val="accent2"/>
                </a:solidFill>
              </a:rPr>
              <a:t>Identifying </a:t>
            </a:r>
            <a:r>
              <a:rPr lang="en-US" sz="3000" b="1" dirty="0">
                <a:solidFill>
                  <a:schemeClr val="accent2"/>
                </a:solidFill>
              </a:rPr>
              <a:t>individuals or strains of a particular </a:t>
            </a:r>
            <a:r>
              <a:rPr lang="en-US" sz="3000" b="1" dirty="0" smtClean="0">
                <a:solidFill>
                  <a:schemeClr val="accent2"/>
                </a:solidFill>
              </a:rPr>
              <a:t>species</a:t>
            </a:r>
          </a:p>
          <a:p>
            <a:pPr lvl="1"/>
            <a:r>
              <a:rPr lang="en-US" dirty="0"/>
              <a:t>Restriction fragment length polymorphism (RFLP) </a:t>
            </a:r>
            <a:endParaRPr lang="en-US" dirty="0" smtClean="0"/>
          </a:p>
          <a:p>
            <a:pPr lvl="1"/>
            <a:r>
              <a:rPr lang="en-US" dirty="0"/>
              <a:t>Pulsed field </a:t>
            </a:r>
            <a:r>
              <a:rPr lang="en-US" b="1" dirty="0"/>
              <a:t>gel electrophoresis</a:t>
            </a:r>
            <a:r>
              <a:rPr lang="en-US" dirty="0"/>
              <a:t> 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2"/>
                </a:solidFill>
              </a:rPr>
              <a:t>Generation of recombinant DNA molecules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104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877"/>
            <a:ext cx="10287000" cy="6789420"/>
          </a:xfrm>
        </p:spPr>
      </p:pic>
    </p:spTree>
    <p:extLst>
      <p:ext uri="{BB962C8B-B14F-4D97-AF65-F5344CB8AC3E}">
        <p14:creationId xmlns:p14="http://schemas.microsoft.com/office/powerpoint/2010/main" val="37639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1316" y="-315416"/>
            <a:ext cx="7772400" cy="1371600"/>
          </a:xfrm>
        </p:spPr>
        <p:txBody>
          <a:bodyPr/>
          <a:lstStyle/>
          <a:p>
            <a:r>
              <a:rPr lang="en-US" b="1" dirty="0"/>
              <a:t>Unit </a:t>
            </a:r>
            <a:r>
              <a:rPr lang="en-US" b="1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956" y="908720"/>
            <a:ext cx="9505056" cy="568863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b="1" dirty="0">
                <a:solidFill>
                  <a:schemeClr val="accent1"/>
                </a:solidFill>
              </a:rPr>
              <a:t>One unit </a:t>
            </a:r>
            <a:r>
              <a:rPr lang="en-US" sz="3600" b="1" dirty="0"/>
              <a:t>is the enzyme activity that </a:t>
            </a:r>
            <a:r>
              <a:rPr lang="en-US" sz="3600" b="1" dirty="0">
                <a:solidFill>
                  <a:srgbClr val="00FF00"/>
                </a:solidFill>
              </a:rPr>
              <a:t>completely cleaves 1 µg of substrate DNA </a:t>
            </a:r>
            <a:r>
              <a:rPr lang="en-US" sz="3600" b="1" dirty="0"/>
              <a:t>suspended in </a:t>
            </a:r>
            <a:endParaRPr lang="en-US" sz="3600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chemeClr val="tx2"/>
                </a:solidFill>
              </a:rPr>
              <a:t>50 </a:t>
            </a:r>
            <a:r>
              <a:rPr lang="en-US" sz="3600" b="1" dirty="0">
                <a:solidFill>
                  <a:schemeClr val="tx2"/>
                </a:solidFill>
              </a:rPr>
              <a:t>µl </a:t>
            </a:r>
            <a:r>
              <a:rPr lang="en-US" sz="3600" b="1" dirty="0"/>
              <a:t>of the recommended reaction buffer in </a:t>
            </a:r>
            <a:endParaRPr lang="en-US" sz="3600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chemeClr val="accent2"/>
                </a:solidFill>
              </a:rPr>
              <a:t>60 </a:t>
            </a:r>
            <a:r>
              <a:rPr lang="en-US" sz="3600" b="1" dirty="0">
                <a:solidFill>
                  <a:schemeClr val="accent2"/>
                </a:solidFill>
              </a:rPr>
              <a:t>minutes </a:t>
            </a:r>
            <a:r>
              <a:rPr lang="en-US" sz="3600" b="1" dirty="0"/>
              <a:t>at the </a:t>
            </a:r>
            <a:r>
              <a:rPr lang="en-US" sz="3600" b="1" dirty="0">
                <a:solidFill>
                  <a:schemeClr val="accent1"/>
                </a:solidFill>
              </a:rPr>
              <a:t>appropriate temperature </a:t>
            </a:r>
            <a:r>
              <a:rPr lang="en-US" sz="3600" b="1" dirty="0"/>
              <a:t>under optimal assay conditions as stated for each restriction endonuclease.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09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1082" y="13411"/>
            <a:ext cx="7524836" cy="1143000"/>
          </a:xfrm>
        </p:spPr>
        <p:txBody>
          <a:bodyPr/>
          <a:lstStyle/>
          <a:p>
            <a:r>
              <a:rPr lang="en-US" sz="3600" b="1" dirty="0"/>
              <a:t>Restriction enzyme digestion of DNA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1012" y="1147700"/>
            <a:ext cx="9217024" cy="55216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u="sng" dirty="0">
                <a:solidFill>
                  <a:schemeClr val="accent1"/>
                </a:solidFill>
              </a:rPr>
              <a:t>Typical </a:t>
            </a:r>
            <a:r>
              <a:rPr lang="en-US" b="1" u="sng" dirty="0" smtClean="0">
                <a:solidFill>
                  <a:schemeClr val="accent1"/>
                </a:solidFill>
              </a:rPr>
              <a:t>protocol</a:t>
            </a:r>
            <a:endParaRPr lang="en-US" dirty="0">
              <a:solidFill>
                <a:schemeClr val="accent1"/>
              </a:solidFill>
            </a:endParaRPr>
          </a:p>
          <a:p>
            <a:pPr lvl="1" fontAlgn="t">
              <a:lnSpc>
                <a:spcPct val="150000"/>
              </a:lnSpc>
            </a:pPr>
            <a:r>
              <a:rPr lang="en-US" b="1" dirty="0">
                <a:solidFill>
                  <a:schemeClr val="tx2"/>
                </a:solidFill>
              </a:rPr>
              <a:t>1µl</a:t>
            </a:r>
            <a:r>
              <a:rPr lang="en-US" b="1" dirty="0"/>
              <a:t> 10x </a:t>
            </a:r>
            <a:r>
              <a:rPr lang="en-US" b="1" dirty="0" smtClean="0"/>
              <a:t>Buffer </a:t>
            </a:r>
            <a:r>
              <a:rPr lang="en-US" sz="2000" b="1" dirty="0" smtClean="0"/>
              <a:t>(A,B,C,D</a:t>
            </a:r>
            <a:r>
              <a:rPr lang="en-US" b="1" dirty="0" smtClean="0"/>
              <a:t> </a:t>
            </a:r>
            <a:r>
              <a:rPr lang="en-US" sz="2000" b="1" dirty="0" smtClean="0"/>
              <a:t>Salt </a:t>
            </a:r>
            <a:r>
              <a:rPr lang="en-US" sz="2000" b="1" dirty="0" err="1" smtClean="0"/>
              <a:t>conc</a:t>
            </a:r>
            <a:r>
              <a:rPr lang="en-US" sz="2000" b="1" dirty="0" smtClean="0"/>
              <a:t>, Mg </a:t>
            </a:r>
            <a:r>
              <a:rPr lang="en-US" sz="2000" b="1" dirty="0" err="1" smtClean="0"/>
              <a:t>conc</a:t>
            </a:r>
            <a:r>
              <a:rPr lang="en-US" sz="2000" b="1" dirty="0" smtClean="0"/>
              <a:t>, pH)</a:t>
            </a:r>
            <a:endParaRPr lang="en-US" sz="2000" b="1" dirty="0"/>
          </a:p>
          <a:p>
            <a:pPr lvl="1" fontAlgn="t">
              <a:lnSpc>
                <a:spcPct val="150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6µl</a:t>
            </a:r>
            <a:r>
              <a:rPr lang="en-US" b="1" dirty="0" smtClean="0"/>
              <a:t> H</a:t>
            </a:r>
            <a:r>
              <a:rPr lang="en-US" b="1" baseline="-25000" dirty="0" smtClean="0"/>
              <a:t>2</a:t>
            </a:r>
            <a:r>
              <a:rPr lang="en-US" b="1" dirty="0" smtClean="0"/>
              <a:t>O    </a:t>
            </a:r>
            <a:endParaRPr lang="en-US" b="1" dirty="0"/>
          </a:p>
          <a:p>
            <a:pPr lvl="1" fontAlgn="t">
              <a:lnSpc>
                <a:spcPct val="150000"/>
              </a:lnSpc>
            </a:pPr>
            <a:r>
              <a:rPr lang="en-US" b="1" dirty="0">
                <a:solidFill>
                  <a:schemeClr val="tx2"/>
                </a:solidFill>
              </a:rPr>
              <a:t>2µl</a:t>
            </a:r>
            <a:r>
              <a:rPr lang="en-US" b="1" dirty="0"/>
              <a:t> </a:t>
            </a:r>
            <a:r>
              <a:rPr lang="en-US" b="1" dirty="0" smtClean="0"/>
              <a:t>DNA </a:t>
            </a:r>
            <a:r>
              <a:rPr lang="en-US" sz="2000" b="1" dirty="0" smtClean="0"/>
              <a:t>(kit extracted, salt interfere with enzyme, funny gel)</a:t>
            </a:r>
            <a:endParaRPr lang="en-US" sz="2000" b="1" dirty="0"/>
          </a:p>
          <a:p>
            <a:pPr lvl="1" fontAlgn="t">
              <a:lnSpc>
                <a:spcPct val="150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1µl</a:t>
            </a:r>
            <a:r>
              <a:rPr lang="en-US" b="1" dirty="0" smtClean="0"/>
              <a:t> Enzyme</a:t>
            </a:r>
          </a:p>
          <a:p>
            <a:pPr lvl="2" fontAlgn="t">
              <a:lnSpc>
                <a:spcPct val="150000"/>
              </a:lnSpc>
            </a:pPr>
            <a:r>
              <a:rPr lang="en-US" sz="1600" dirty="0"/>
              <a:t>Do not use more enzyme than 10% of the final reaction volume </a:t>
            </a:r>
            <a:endParaRPr lang="en-US" sz="1600" dirty="0" smtClean="0"/>
          </a:p>
          <a:p>
            <a:pPr lvl="2" fontAlgn="t">
              <a:lnSpc>
                <a:spcPct val="150000"/>
              </a:lnSpc>
            </a:pPr>
            <a:r>
              <a:rPr lang="en-US" sz="1600" dirty="0"/>
              <a:t>the enzyme storage buffer contains antifreeze (glycerol) to allow it to survive at –20°C. The glycerol will inhibit the digestion if present in sufficient quantities</a:t>
            </a:r>
            <a:r>
              <a:rPr lang="en-US" sz="1600" dirty="0" smtClean="0"/>
              <a:t>.</a:t>
            </a:r>
          </a:p>
          <a:p>
            <a:pPr marL="857250" lvl="1" indent="-342900" fontAlgn="t">
              <a:lnSpc>
                <a:spcPct val="150000"/>
              </a:lnSpc>
            </a:pPr>
            <a:r>
              <a:rPr lang="en-US" b="1" dirty="0" smtClean="0">
                <a:solidFill>
                  <a:srgbClr val="00FF00"/>
                </a:solidFill>
              </a:rPr>
              <a:t>Incubate at </a:t>
            </a:r>
            <a:r>
              <a:rPr lang="en-US" b="1" dirty="0">
                <a:solidFill>
                  <a:srgbClr val="00FF00"/>
                </a:solidFill>
              </a:rPr>
              <a:t>37°C </a:t>
            </a:r>
            <a:r>
              <a:rPr lang="en-US" b="1" dirty="0" smtClean="0">
                <a:solidFill>
                  <a:srgbClr val="00FF00"/>
                </a:solidFill>
              </a:rPr>
              <a:t>for one hour</a:t>
            </a:r>
            <a:endParaRPr lang="en-US" b="1" dirty="0">
              <a:solidFill>
                <a:srgbClr val="00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19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1212" y="-171400"/>
            <a:ext cx="5472608" cy="1143000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Special </a:t>
            </a:r>
            <a:r>
              <a:rPr lang="en-US" b="1" dirty="0"/>
              <a:t>conditions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940768"/>
            <a:ext cx="9217024" cy="518457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u="sng" dirty="0">
                <a:solidFill>
                  <a:schemeClr val="accent1"/>
                </a:solidFill>
              </a:rPr>
              <a:t>Double </a:t>
            </a:r>
            <a:r>
              <a:rPr lang="en-US" b="1" u="sng" dirty="0" smtClean="0">
                <a:solidFill>
                  <a:schemeClr val="accent1"/>
                </a:solidFill>
              </a:rPr>
              <a:t>digests</a:t>
            </a: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lvl="1"/>
            <a:r>
              <a:rPr lang="en-US" sz="3600" b="1" dirty="0" smtClean="0">
                <a:solidFill>
                  <a:srgbClr val="00FF00"/>
                </a:solidFill>
              </a:rPr>
              <a:t>Digestion of </a:t>
            </a:r>
            <a:r>
              <a:rPr lang="en-US" sz="3600" b="1" dirty="0">
                <a:solidFill>
                  <a:srgbClr val="00FF00"/>
                </a:solidFill>
              </a:rPr>
              <a:t>DNA with two (or more) </a:t>
            </a:r>
            <a:r>
              <a:rPr lang="en-US" sz="3600" b="1" dirty="0" smtClean="0">
                <a:solidFill>
                  <a:srgbClr val="00FF00"/>
                </a:solidFill>
              </a:rPr>
              <a:t>enzymes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en-US" sz="3600" b="1" dirty="0" smtClean="0"/>
          </a:p>
          <a:p>
            <a:pPr lvl="1"/>
            <a:r>
              <a:rPr lang="en-US" sz="3600" b="1" dirty="0" smtClean="0">
                <a:solidFill>
                  <a:schemeClr val="tx2"/>
                </a:solidFill>
              </a:rPr>
              <a:t>Make </a:t>
            </a:r>
            <a:r>
              <a:rPr lang="en-US" sz="3600" b="1" dirty="0">
                <a:solidFill>
                  <a:schemeClr val="tx2"/>
                </a:solidFill>
              </a:rPr>
              <a:t>sure to use the buffer that will be most compatible with all the </a:t>
            </a:r>
            <a:r>
              <a:rPr lang="en-US" sz="3600" b="1" dirty="0" smtClean="0">
                <a:solidFill>
                  <a:schemeClr val="tx2"/>
                </a:solidFill>
              </a:rPr>
              <a:t>enzymes.</a:t>
            </a:r>
          </a:p>
          <a:p>
            <a:pPr lvl="1"/>
            <a:endParaRPr lang="en-US" sz="3600" b="1" dirty="0">
              <a:solidFill>
                <a:schemeClr val="tx2"/>
              </a:solidFill>
            </a:endParaRPr>
          </a:p>
          <a:p>
            <a:pPr lvl="1"/>
            <a:endParaRPr lang="en-US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05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984" y="899592"/>
            <a:ext cx="9289032" cy="56977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few enzymes require special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conditions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require BSA (bovine serum albumin) added into the mixture.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require weak detergents (</a:t>
            </a:r>
            <a:r>
              <a:rPr lang="en-US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</a:t>
            </a:r>
            <a:r>
              <a:rPr lang="en-US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triton-X-100) to reduce surface </a:t>
            </a:r>
            <a:r>
              <a:rPr lang="en-US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tension.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require to be incubated at temperatures other than 37°C (e.g. 50°C)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57300" y="-243408"/>
            <a:ext cx="7772400" cy="1143000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Special </a:t>
            </a:r>
            <a:r>
              <a:rPr lang="en-US" b="1" dirty="0"/>
              <a:t>conditions</a:t>
            </a: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097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707" y="-171400"/>
            <a:ext cx="7772400" cy="1143000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Star </a:t>
            </a:r>
            <a:r>
              <a:rPr lang="en-US" b="1" dirty="0"/>
              <a:t>activity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004" y="1412776"/>
            <a:ext cx="8928991" cy="4824536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when the enzyme cuts at sites other than its cognate element. </a:t>
            </a:r>
            <a:endParaRPr lang="en-US" b="1" dirty="0" smtClean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50000"/>
              </a:lnSpc>
              <a:buNone/>
            </a:pPr>
            <a:endParaRPr lang="en-US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EcoRI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supposed to only cut GAATTC but, under extreme conditions, it might possibly cut CAATTC also. </a:t>
            </a:r>
          </a:p>
        </p:txBody>
      </p:sp>
    </p:spTree>
    <p:extLst>
      <p:ext uri="{BB962C8B-B14F-4D97-AF65-F5344CB8AC3E}">
        <p14:creationId xmlns:p14="http://schemas.microsoft.com/office/powerpoint/2010/main" val="303913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447" y="980728"/>
            <a:ext cx="9865096" cy="5688632"/>
          </a:xfrm>
        </p:spPr>
        <p:txBody>
          <a:bodyPr/>
          <a:lstStyle/>
          <a:p>
            <a:pPr marL="571500" indent="-5715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chemeClr val="accent2"/>
                </a:solidFill>
              </a:rPr>
              <a:t>Are </a:t>
            </a:r>
            <a:r>
              <a:rPr lang="en-US" sz="2800" b="1" dirty="0">
                <a:solidFill>
                  <a:schemeClr val="accent2"/>
                </a:solidFill>
              </a:rPr>
              <a:t>enzymes that cut a DNA molecule at a particular place. </a:t>
            </a:r>
            <a:endParaRPr lang="en-US" sz="2800" b="1" dirty="0" smtClean="0">
              <a:solidFill>
                <a:schemeClr val="accent2"/>
              </a:solidFill>
            </a:endParaRPr>
          </a:p>
          <a:p>
            <a:pPr algn="just">
              <a:spcBef>
                <a:spcPct val="0"/>
              </a:spcBef>
            </a:pPr>
            <a:endParaRPr lang="en-US" sz="2800" b="1" dirty="0"/>
          </a:p>
          <a:p>
            <a:pPr marL="571500" indent="-5715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FF00"/>
                </a:solidFill>
              </a:rPr>
              <a:t>The </a:t>
            </a:r>
            <a:r>
              <a:rPr lang="en-US" sz="2800" b="1" dirty="0">
                <a:solidFill>
                  <a:srgbClr val="00FF00"/>
                </a:solidFill>
              </a:rPr>
              <a:t>enzyme "scans" a DNA molecule, looking for a particular sequence, usually of </a:t>
            </a:r>
            <a:r>
              <a:rPr lang="en-US" sz="2800" b="1" dirty="0" smtClean="0">
                <a:solidFill>
                  <a:srgbClr val="00FF00"/>
                </a:solidFill>
              </a:rPr>
              <a:t>4-6 nucleotides. </a:t>
            </a:r>
          </a:p>
          <a:p>
            <a:pPr marL="571500" indent="-5715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sz="2800" b="1" dirty="0">
              <a:solidFill>
                <a:srgbClr val="00FF00"/>
              </a:solidFill>
            </a:endParaRPr>
          </a:p>
          <a:p>
            <a:pPr marL="571500" indent="-5715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800" b="1" dirty="0" smtClean="0"/>
              <a:t>These </a:t>
            </a:r>
            <a:r>
              <a:rPr lang="en-US" sz="2800" b="1" dirty="0"/>
              <a:t>sequences are </a:t>
            </a:r>
            <a:r>
              <a:rPr lang="en-US" sz="2800" b="1" dirty="0">
                <a:solidFill>
                  <a:srgbClr val="00FF00"/>
                </a:solidFill>
              </a:rPr>
              <a:t>palindromic </a:t>
            </a:r>
            <a:r>
              <a:rPr lang="en-US" sz="2800" b="1" dirty="0"/>
              <a:t>in that </a:t>
            </a:r>
            <a:r>
              <a:rPr lang="en-US" sz="2800" b="1" dirty="0">
                <a:solidFill>
                  <a:schemeClr val="tx2"/>
                </a:solidFill>
              </a:rPr>
              <a:t>the complimentary DNA strand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chemeClr val="accent1"/>
                </a:solidFill>
              </a:rPr>
              <a:t>has the same sequence </a:t>
            </a:r>
            <a:r>
              <a:rPr lang="en-US" sz="2800" b="1" dirty="0"/>
              <a:t>only in the reverse direction, </a:t>
            </a:r>
            <a:r>
              <a:rPr lang="en-US" sz="2800" b="1" dirty="0">
                <a:solidFill>
                  <a:srgbClr val="00FF00"/>
                </a:solidFill>
              </a:rPr>
              <a:t>so both strands of DNA are cut at the same location</a:t>
            </a:r>
            <a:r>
              <a:rPr lang="en-US" sz="2800" b="1" dirty="0" smtClean="0">
                <a:solidFill>
                  <a:srgbClr val="00FF00"/>
                </a:solidFill>
              </a:rPr>
              <a:t>. (GAATTA – ATTAAG)</a:t>
            </a:r>
            <a:endParaRPr lang="en-US" sz="2800" b="1" dirty="0">
              <a:solidFill>
                <a:srgbClr val="00FF00"/>
              </a:solidFill>
            </a:endParaRPr>
          </a:p>
          <a:p>
            <a:pPr algn="just">
              <a:spcBef>
                <a:spcPct val="0"/>
              </a:spcBef>
            </a:pPr>
            <a:endParaRPr lang="en-US" sz="2800" b="1" dirty="0" smtClean="0"/>
          </a:p>
          <a:p>
            <a:pPr marL="571500" indent="-5715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Once </a:t>
            </a:r>
            <a:r>
              <a:rPr lang="en-US" sz="28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it finds this recognition sequence, it stops and cuts the strands. This is known as enzyme digestion.</a:t>
            </a:r>
            <a:endParaRPr lang="en-US" sz="28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075" name="Title 3"/>
          <p:cNvSpPr>
            <a:spLocks noGrp="1"/>
          </p:cNvSpPr>
          <p:nvPr>
            <p:ph type="ctrTitle"/>
          </p:nvPr>
        </p:nvSpPr>
        <p:spPr>
          <a:xfrm>
            <a:off x="2278671" y="-315416"/>
            <a:ext cx="5832648" cy="1470025"/>
          </a:xfrm>
        </p:spPr>
        <p:txBody>
          <a:bodyPr/>
          <a:lstStyle/>
          <a:p>
            <a:r>
              <a:rPr lang="en-US" b="1" dirty="0"/>
              <a:t>Restriction enzymes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980" y="1331640"/>
            <a:ext cx="9289032" cy="52657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00FF00"/>
                </a:solidFill>
              </a:rPr>
              <a:t>Problems with enzyme activity can occur under the following conditions:</a:t>
            </a:r>
          </a:p>
          <a:p>
            <a:pPr lvl="1">
              <a:lnSpc>
                <a:spcPct val="150000"/>
              </a:lnSpc>
            </a:pPr>
            <a:r>
              <a:rPr lang="en-US" b="1" dirty="0"/>
              <a:t>High glycerol concentration</a:t>
            </a:r>
          </a:p>
          <a:p>
            <a:pPr lvl="1">
              <a:lnSpc>
                <a:spcPct val="150000"/>
              </a:lnSpc>
            </a:pPr>
            <a:r>
              <a:rPr lang="en-US" b="1" dirty="0"/>
              <a:t>Enzyme-to-DNA ratio is too high</a:t>
            </a:r>
          </a:p>
          <a:p>
            <a:pPr lvl="1">
              <a:lnSpc>
                <a:spcPct val="150000"/>
              </a:lnSpc>
            </a:pPr>
            <a:r>
              <a:rPr lang="en-US" b="1" dirty="0"/>
              <a:t>pH is too high</a:t>
            </a:r>
          </a:p>
          <a:p>
            <a:pPr lvl="1">
              <a:lnSpc>
                <a:spcPct val="150000"/>
              </a:lnSpc>
            </a:pPr>
            <a:r>
              <a:rPr lang="en-US" b="1" dirty="0"/>
              <a:t>Organic solvents, particularly ethanol, interfere with your DNA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99084" y="0"/>
            <a:ext cx="7772400" cy="114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with enzyme activity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754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304" y="-315416"/>
            <a:ext cx="7772400" cy="1143000"/>
          </a:xfrm>
        </p:spPr>
        <p:txBody>
          <a:bodyPr/>
          <a:lstStyle/>
          <a:p>
            <a:r>
              <a:rPr lang="en-US" sz="3200" b="1" dirty="0" smtClean="0"/>
              <a:t>Phosphorylation &amp; </a:t>
            </a:r>
            <a:r>
              <a:rPr lang="en-US" sz="3200" b="1" dirty="0" err="1" smtClean="0"/>
              <a:t>Dephosphorylation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64" y="764704"/>
            <a:ext cx="9721080" cy="5886926"/>
          </a:xfrm>
        </p:spPr>
        <p:txBody>
          <a:bodyPr/>
          <a:lstStyle/>
          <a:p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Digested DNA typically possesses a 5’ phosphate group that is required for ligation</a:t>
            </a: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b="1" dirty="0" smtClean="0"/>
              <a:t>It </a:t>
            </a:r>
            <a:r>
              <a:rPr lang="en-US" sz="3000" b="1" dirty="0"/>
              <a:t>is </a:t>
            </a:r>
            <a:r>
              <a:rPr lang="en-US" sz="3000" b="1" dirty="0" smtClean="0"/>
              <a:t>recommended to dephosphorylate (removal of the </a:t>
            </a: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 </a:t>
            </a: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phosphate) </a:t>
            </a:r>
            <a:r>
              <a:rPr lang="en-US" sz="3000" b="1" dirty="0" smtClean="0"/>
              <a:t> </a:t>
            </a:r>
            <a:r>
              <a:rPr lang="en-US" sz="3000" b="1" dirty="0"/>
              <a:t>the linearized vector </a:t>
            </a:r>
            <a:r>
              <a:rPr lang="en-US" sz="3000" b="1" dirty="0">
                <a:solidFill>
                  <a:srgbClr val="00FF00"/>
                </a:solidFill>
              </a:rPr>
              <a:t>to </a:t>
            </a:r>
            <a:r>
              <a:rPr lang="en-US" sz="30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prevent self-ligation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</a:t>
            </a:r>
            <a:r>
              <a:rPr lang="en-US" sz="3000" b="1" dirty="0" smtClean="0">
                <a:solidFill>
                  <a:schemeClr val="tx2"/>
                </a:solidFill>
              </a:rPr>
              <a:t>facilitate </a:t>
            </a:r>
            <a:r>
              <a:rPr lang="en-US" sz="3000" b="1" dirty="0">
                <a:solidFill>
                  <a:schemeClr val="tx2"/>
                </a:solidFill>
              </a:rPr>
              <a:t>ligation of recombinant DNA molecules</a:t>
            </a:r>
            <a:r>
              <a:rPr lang="en-US" sz="3000" b="1" dirty="0" smtClean="0">
                <a:solidFill>
                  <a:schemeClr val="tx2"/>
                </a:solidFill>
              </a:rPr>
              <a:t>.</a:t>
            </a:r>
          </a:p>
          <a:p>
            <a:endParaRPr lang="en-US" sz="3000" b="1" dirty="0" smtClean="0"/>
          </a:p>
          <a:p>
            <a:pPr algn="just"/>
            <a:r>
              <a:rPr lang="en-US" sz="2800" b="1" dirty="0" err="1"/>
              <a:t>Dephosphorylation</a:t>
            </a:r>
            <a:r>
              <a:rPr lang="en-US" sz="2800" b="1" dirty="0"/>
              <a:t> can be accomplished using any of a number of phosphatases, including </a:t>
            </a:r>
            <a:r>
              <a:rPr lang="en-US" sz="2800" b="1" dirty="0">
                <a:solidFill>
                  <a:schemeClr val="accent1"/>
                </a:solidFill>
              </a:rPr>
              <a:t>Shrimp Alkaline Phosphatase (</a:t>
            </a:r>
            <a:r>
              <a:rPr lang="en-US" sz="2800" b="1" dirty="0" err="1">
                <a:solidFill>
                  <a:schemeClr val="accent1"/>
                </a:solidFill>
              </a:rPr>
              <a:t>rSAP</a:t>
            </a:r>
            <a:r>
              <a:rPr lang="en-US" sz="2800" b="1" dirty="0">
                <a:solidFill>
                  <a:schemeClr val="accent1"/>
                </a:solidFill>
              </a:rPr>
              <a:t>)</a:t>
            </a:r>
            <a:r>
              <a:rPr lang="en-US" sz="2800" b="1" dirty="0"/>
              <a:t> </a:t>
            </a:r>
            <a:r>
              <a:rPr lang="en-US" sz="2800" b="1" dirty="0" smtClean="0"/>
              <a:t>,</a:t>
            </a:r>
            <a:r>
              <a:rPr lang="en-US" sz="2800" b="1" dirty="0"/>
              <a:t> Calf Intestinal Alkaline Phosphatase (CIP)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224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5108" y="8638"/>
            <a:ext cx="7772400" cy="1143000"/>
          </a:xfrm>
        </p:spPr>
        <p:txBody>
          <a:bodyPr/>
          <a:lstStyle/>
          <a:p>
            <a:r>
              <a:rPr lang="en-US" sz="3600" b="1" dirty="0"/>
              <a:t>Phosphorylation &amp; </a:t>
            </a:r>
            <a:r>
              <a:rPr lang="en-US" sz="3600" b="1" dirty="0" err="1"/>
              <a:t>Dephosphorylation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972" y="1412776"/>
            <a:ext cx="9433048" cy="518457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b="1" dirty="0"/>
              <a:t>ligation requires the presence of a 5'-phosphate, the </a:t>
            </a:r>
            <a:r>
              <a:rPr lang="en-US" b="1" dirty="0">
                <a:solidFill>
                  <a:srgbClr val="00FF00"/>
                </a:solidFill>
              </a:rPr>
              <a:t>insert must be phosphorylated. </a:t>
            </a:r>
            <a:endParaRPr lang="en-US" b="1" dirty="0" smtClean="0">
              <a:solidFill>
                <a:srgbClr val="00FF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tx2"/>
                </a:solidFill>
              </a:rPr>
              <a:t>Blunt-ended </a:t>
            </a:r>
            <a:r>
              <a:rPr lang="en-US" b="1" dirty="0">
                <a:solidFill>
                  <a:schemeClr val="tx2"/>
                </a:solidFill>
              </a:rPr>
              <a:t>PCR </a:t>
            </a:r>
            <a:r>
              <a:rPr lang="en-US" b="1" dirty="0"/>
              <a:t>product normally lacks a 5'-phosphate, therefore it needs to be phosphorylated by treatment </a:t>
            </a:r>
            <a:r>
              <a:rPr lang="en-US" b="1" dirty="0" smtClean="0"/>
              <a:t>with </a:t>
            </a:r>
            <a:r>
              <a:rPr lang="en-US" b="1" dirty="0" smtClean="0">
                <a:solidFill>
                  <a:srgbClr val="00FF00"/>
                </a:solidFill>
              </a:rPr>
              <a:t>T4 polynucleotide kinase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00FF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/>
              <a:t>Digestion of DNA with a restriction enzyme will always produce a 5´ phosphate</a:t>
            </a:r>
            <a:endParaRPr lang="en-US" b="1" dirty="0">
              <a:solidFill>
                <a:srgbClr val="00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0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-315416"/>
            <a:ext cx="7772400" cy="1143000"/>
          </a:xfrm>
        </p:spPr>
        <p:txBody>
          <a:bodyPr/>
          <a:lstStyle/>
          <a:p>
            <a:r>
              <a:rPr lang="en-US" sz="4000" b="1" dirty="0"/>
              <a:t>DNA Ligation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956" y="827548"/>
            <a:ext cx="9721080" cy="5769804"/>
          </a:xfrm>
        </p:spPr>
        <p:txBody>
          <a:bodyPr/>
          <a:lstStyle/>
          <a:p>
            <a:pPr marL="571500" lvl="1" indent="-571500" algn="just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final step in the construction of a recombinant plasmid is 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connecting the insert DNA </a:t>
            </a:r>
            <a:r>
              <a:rPr lang="en-US" sz="32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(gene or fragment of interest) 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 a compatibly digested vector backbone</a:t>
            </a:r>
            <a:r>
              <a:rPr lang="en-US" sz="32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This reaction, called </a:t>
            </a:r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ligation</a:t>
            </a:r>
            <a:r>
              <a:rPr lang="en-US" sz="32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</a:t>
            </a:r>
            <a:r>
              <a:rPr lang="en-US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performed by the </a:t>
            </a:r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T4 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DNA ligase </a:t>
            </a:r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enzyme</a:t>
            </a:r>
          </a:p>
          <a:p>
            <a:pPr marL="0" lvl="1" indent="0" algn="just">
              <a:buNone/>
            </a:pPr>
            <a:endParaRPr lang="en-US" sz="3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0" algn="just">
              <a:buNone/>
            </a:pPr>
            <a:endParaRPr lang="en-US" sz="3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lvl="1" indent="-571500" algn="just"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ligation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the insert DNA is physically attached to the backbone and 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complete plasmid can be transformed into bacterial cells for propagation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843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184969" y="188640"/>
            <a:ext cx="7989069" cy="648072"/>
          </a:xfrm>
        </p:spPr>
        <p:txBody>
          <a:bodyPr/>
          <a:lstStyle/>
          <a:p>
            <a:r>
              <a:rPr lang="sv-SE" b="1" dirty="0" smtClean="0"/>
              <a:t>Ligation Protocol</a:t>
            </a:r>
            <a:endParaRPr lang="en-US" dirty="0" smtClean="0"/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390972" y="1052736"/>
            <a:ext cx="9505057" cy="554461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important to determine the amount of 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cut insert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vector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use for the ligation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reaction.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/>
              <a:t>The volume of vector DNA and insert DNA used in the ligation will vary </a:t>
            </a:r>
            <a:r>
              <a:rPr lang="en-US" b="1" dirty="0">
                <a:solidFill>
                  <a:srgbClr val="00FF00"/>
                </a:solidFill>
              </a:rPr>
              <a:t>depending on the </a:t>
            </a:r>
            <a:r>
              <a:rPr lang="en-US" b="1" dirty="0">
                <a:solidFill>
                  <a:schemeClr val="tx2"/>
                </a:solidFill>
              </a:rPr>
              <a:t>size</a:t>
            </a:r>
            <a:r>
              <a:rPr lang="en-US" b="1" dirty="0">
                <a:solidFill>
                  <a:srgbClr val="00FF00"/>
                </a:solidFill>
              </a:rPr>
              <a:t> of each and their </a:t>
            </a:r>
            <a:r>
              <a:rPr lang="en-US" b="1" dirty="0" smtClean="0">
                <a:solidFill>
                  <a:schemeClr val="accent1"/>
                </a:solidFill>
              </a:rPr>
              <a:t>concentration.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/>
              <a:t>for most standard cloning </a:t>
            </a:r>
            <a:r>
              <a:rPr lang="en-US" b="1" dirty="0">
                <a:solidFill>
                  <a:srgbClr val="00FF00"/>
                </a:solidFill>
              </a:rPr>
              <a:t>(where the insert is smaller than the vector)</a:t>
            </a:r>
            <a:r>
              <a:rPr lang="en-US" b="1" dirty="0"/>
              <a:t> </a:t>
            </a:r>
            <a:r>
              <a:rPr lang="en-US" b="1" dirty="0" smtClean="0"/>
              <a:t>A </a:t>
            </a:r>
            <a:r>
              <a:rPr lang="en-US" b="1" dirty="0">
                <a:solidFill>
                  <a:schemeClr val="tx2"/>
                </a:solidFill>
              </a:rPr>
              <a:t>3 insert </a:t>
            </a:r>
            <a:r>
              <a:rPr lang="en-US" b="1" dirty="0">
                <a:solidFill>
                  <a:schemeClr val="accent2"/>
                </a:solidFill>
              </a:rPr>
              <a:t>:</a:t>
            </a:r>
            <a:r>
              <a:rPr lang="en-US" b="1" dirty="0"/>
              <a:t> </a:t>
            </a:r>
            <a:r>
              <a:rPr lang="en-US" b="1" dirty="0">
                <a:solidFill>
                  <a:srgbClr val="00FF00"/>
                </a:solidFill>
              </a:rPr>
              <a:t>1 vector </a:t>
            </a:r>
            <a:r>
              <a:rPr lang="en-US" b="1" dirty="0"/>
              <a:t>ratio will work just </a:t>
            </a:r>
            <a:r>
              <a:rPr lang="en-US" b="1" dirty="0" smtClean="0"/>
              <a:t>fine.</a:t>
            </a:r>
            <a:endParaRPr lang="en-US" b="1" dirty="0" smtClean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57299" y="0"/>
            <a:ext cx="7772400" cy="1143000"/>
          </a:xfrm>
        </p:spPr>
        <p:txBody>
          <a:bodyPr/>
          <a:lstStyle/>
          <a:p>
            <a:r>
              <a:rPr lang="en-US" dirty="0" smtClean="0"/>
              <a:t>Ligation reaction optimization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4988" y="1412776"/>
            <a:ext cx="9577064" cy="43924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u="sng" dirty="0" smtClean="0">
                <a:solidFill>
                  <a:schemeClr val="tx2"/>
                </a:solidFill>
                <a:hlinkClick r:id="rId2"/>
              </a:rPr>
              <a:t>http</a:t>
            </a:r>
            <a:r>
              <a:rPr lang="en-US" sz="2800" b="1" u="sng" dirty="0">
                <a:solidFill>
                  <a:schemeClr val="tx2"/>
                </a:solidFill>
                <a:hlinkClick r:id="rId2"/>
              </a:rPr>
              <a:t>://</a:t>
            </a:r>
            <a:r>
              <a:rPr lang="en-US" sz="2800" b="1" u="sng" dirty="0" smtClean="0">
                <a:solidFill>
                  <a:schemeClr val="tx2"/>
                </a:solidFill>
                <a:hlinkClick r:id="rId2"/>
              </a:rPr>
              <a:t>www.insilico.uni-duesseldorf.de/Lig_Input.html</a:t>
            </a:r>
            <a:endParaRPr lang="en-US" sz="2800" b="1" u="sng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b="1" u="sng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b="1" u="sng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/>
              <a:t>Just enter the </a:t>
            </a:r>
            <a:r>
              <a:rPr lang="en-US" b="1" dirty="0">
                <a:solidFill>
                  <a:schemeClr val="tx2"/>
                </a:solidFill>
              </a:rPr>
              <a:t>concentration</a:t>
            </a:r>
            <a:r>
              <a:rPr lang="en-US" b="1" dirty="0"/>
              <a:t>, </a:t>
            </a:r>
            <a:r>
              <a:rPr lang="en-US" b="1" dirty="0">
                <a:solidFill>
                  <a:srgbClr val="00FF00"/>
                </a:solidFill>
              </a:rPr>
              <a:t>lengths</a:t>
            </a:r>
            <a:r>
              <a:rPr lang="en-US" b="1" dirty="0"/>
              <a:t> of </a:t>
            </a:r>
            <a:r>
              <a:rPr lang="en-US" b="1" dirty="0" smtClean="0"/>
              <a:t>the </a:t>
            </a:r>
            <a:r>
              <a:rPr lang="en-US" b="1" dirty="0" smtClean="0">
                <a:solidFill>
                  <a:schemeClr val="accent1"/>
                </a:solidFill>
              </a:rPr>
              <a:t>insert </a:t>
            </a:r>
            <a:r>
              <a:rPr lang="en-US" b="1" dirty="0"/>
              <a:t>and </a:t>
            </a:r>
            <a:r>
              <a:rPr lang="en-US" b="1" dirty="0">
                <a:solidFill>
                  <a:schemeClr val="accent1"/>
                </a:solidFill>
              </a:rPr>
              <a:t>vector</a:t>
            </a:r>
            <a:r>
              <a:rPr lang="en-US" b="1" dirty="0"/>
              <a:t>, and </a:t>
            </a:r>
            <a:r>
              <a:rPr lang="en-US" b="1" dirty="0">
                <a:solidFill>
                  <a:schemeClr val="accent2"/>
                </a:solidFill>
              </a:rPr>
              <a:t>what </a:t>
            </a:r>
            <a:r>
              <a:rPr lang="en-US" b="1" dirty="0" smtClean="0">
                <a:solidFill>
                  <a:schemeClr val="accent2"/>
                </a:solidFill>
              </a:rPr>
              <a:t>the ratio </a:t>
            </a:r>
            <a:r>
              <a:rPr lang="en-US" b="1" dirty="0" smtClean="0"/>
              <a:t>you want, </a:t>
            </a:r>
            <a:r>
              <a:rPr lang="en-US" b="1" dirty="0"/>
              <a:t>and it will tell you exactly how much of each to use.</a:t>
            </a:r>
            <a:endParaRPr lang="en-US" b="1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80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3"/>
          <p:cNvSpPr>
            <a:spLocks noGrp="1"/>
          </p:cNvSpPr>
          <p:nvPr>
            <p:ph idx="1"/>
          </p:nvPr>
        </p:nvSpPr>
        <p:spPr>
          <a:xfrm>
            <a:off x="606996" y="620688"/>
            <a:ext cx="9217024" cy="6048672"/>
          </a:xfrm>
        </p:spPr>
        <p:txBody>
          <a:bodyPr/>
          <a:lstStyle/>
          <a:p>
            <a:r>
              <a:rPr lang="en-US" dirty="0"/>
              <a:t>Since ATP can be damaged by repeated freeze-thaw cycles, it is advisable to make aliquots of the </a:t>
            </a:r>
            <a:r>
              <a:rPr lang="en-US" dirty="0" smtClean="0"/>
              <a:t>buffer.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</a:endParaRPr>
          </a:p>
          <a:p>
            <a:r>
              <a:rPr lang="en-US" dirty="0"/>
              <a:t>The ligation reaction itself has two basic steps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Firstly the </a:t>
            </a:r>
            <a:r>
              <a:rPr lang="en-US" b="1" dirty="0"/>
              <a:t>DNA ends have to collide</a:t>
            </a:r>
            <a:r>
              <a:rPr lang="en-US" dirty="0"/>
              <a:t> by chance and </a:t>
            </a:r>
            <a:r>
              <a:rPr lang="en-US" b="1" dirty="0" smtClean="0"/>
              <a:t>stay together long enough for </a:t>
            </a:r>
            <a:r>
              <a:rPr lang="en-US" b="1" dirty="0"/>
              <a:t>the ligase </a:t>
            </a:r>
            <a:r>
              <a:rPr lang="en-US" dirty="0"/>
              <a:t>to join </a:t>
            </a:r>
            <a:r>
              <a:rPr lang="en-US" dirty="0" smtClean="0"/>
              <a:t>them</a:t>
            </a:r>
            <a:r>
              <a:rPr lang="en-US" dirty="0"/>
              <a:t> </a:t>
            </a:r>
            <a:r>
              <a:rPr lang="en-US" dirty="0" smtClean="0"/>
              <a:t>(low </a:t>
            </a:r>
            <a:r>
              <a:rPr lang="en-US" dirty="0"/>
              <a:t>temperatures</a:t>
            </a:r>
            <a:r>
              <a:rPr lang="en-US" dirty="0" smtClean="0"/>
              <a:t>.)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second step is the </a:t>
            </a:r>
            <a:r>
              <a:rPr lang="en-US" b="1" dirty="0"/>
              <a:t>enzymatic </a:t>
            </a:r>
            <a:r>
              <a:rPr lang="en-US" b="1" dirty="0" smtClean="0"/>
              <a:t>reaction </a:t>
            </a:r>
            <a:r>
              <a:rPr lang="en-US" dirty="0" smtClean="0"/>
              <a:t>(T4 ligase).</a:t>
            </a:r>
          </a:p>
          <a:p>
            <a:r>
              <a:rPr lang="en-US" dirty="0"/>
              <a:t>Normally </a:t>
            </a:r>
            <a:r>
              <a:rPr lang="en-US" b="1" dirty="0">
                <a:solidFill>
                  <a:srgbClr val="00FF00"/>
                </a:solidFill>
              </a:rPr>
              <a:t>1hr at 16°C </a:t>
            </a:r>
            <a:r>
              <a:rPr lang="en-US" dirty="0"/>
              <a:t>is fine but since but </a:t>
            </a:r>
            <a:r>
              <a:rPr lang="en-US" b="1" dirty="0" smtClean="0">
                <a:solidFill>
                  <a:schemeClr val="tx2"/>
                </a:solidFill>
              </a:rPr>
              <a:t>overnight at 4°C </a:t>
            </a:r>
            <a:r>
              <a:rPr lang="en-US" dirty="0"/>
              <a:t>can give even more </a:t>
            </a:r>
            <a:r>
              <a:rPr lang="en-US" dirty="0" smtClean="0"/>
              <a:t>efficiency.</a:t>
            </a:r>
            <a:endParaRPr lang="en-US" dirty="0"/>
          </a:p>
          <a:p>
            <a:pPr lvl="1"/>
            <a:endParaRPr lang="en-US" b="1" dirty="0" smtClean="0">
              <a:solidFill>
                <a:srgbClr val="FFC000"/>
              </a:solidFill>
            </a:endParaRPr>
          </a:p>
        </p:txBody>
      </p:sp>
      <p:sp>
        <p:nvSpPr>
          <p:cNvPr id="3" name="Title 4"/>
          <p:cNvSpPr>
            <a:spLocks noGrp="1"/>
          </p:cNvSpPr>
          <p:nvPr>
            <p:ph type="title"/>
          </p:nvPr>
        </p:nvSpPr>
        <p:spPr>
          <a:xfrm>
            <a:off x="2983260" y="-315416"/>
            <a:ext cx="4464496" cy="1143000"/>
          </a:xfrm>
        </p:spPr>
        <p:txBody>
          <a:bodyPr/>
          <a:lstStyle/>
          <a:p>
            <a:r>
              <a:rPr lang="en-US" dirty="0" smtClean="0"/>
              <a:t>Ligation reaction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3"/>
          <p:cNvSpPr>
            <a:spLocks noGrp="1"/>
          </p:cNvSpPr>
          <p:nvPr>
            <p:ph idx="1"/>
          </p:nvPr>
        </p:nvSpPr>
        <p:spPr>
          <a:xfrm>
            <a:off x="318964" y="935124"/>
            <a:ext cx="9649072" cy="580624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000" b="1" dirty="0" smtClean="0">
                <a:solidFill>
                  <a:srgbClr val="00FF00"/>
                </a:solidFill>
              </a:rPr>
              <a:t>Introduction of exogenous </a:t>
            </a:r>
            <a:r>
              <a:rPr lang="en-US" sz="3000" b="1" dirty="0">
                <a:solidFill>
                  <a:srgbClr val="00FF00"/>
                </a:solidFill>
              </a:rPr>
              <a:t>genetic material </a:t>
            </a:r>
            <a:r>
              <a:rPr lang="en-US" sz="3000" b="1" dirty="0" smtClean="0">
                <a:solidFill>
                  <a:srgbClr val="00FF00"/>
                </a:solidFill>
              </a:rPr>
              <a:t>(vector) into </a:t>
            </a:r>
            <a:r>
              <a:rPr lang="en-US" sz="3000" b="1" dirty="0">
                <a:solidFill>
                  <a:srgbClr val="00FF00"/>
                </a:solidFill>
              </a:rPr>
              <a:t>a bacterial cell. </a:t>
            </a:r>
            <a:r>
              <a:rPr lang="en-US" sz="3000" b="1" dirty="0" smtClean="0">
                <a:solidFill>
                  <a:srgbClr val="00FF00"/>
                </a:solidFill>
              </a:rPr>
              <a:t>(uptake </a:t>
            </a:r>
            <a:r>
              <a:rPr lang="en-US" sz="3000" b="1" dirty="0">
                <a:solidFill>
                  <a:srgbClr val="00FF00"/>
                </a:solidFill>
              </a:rPr>
              <a:t>of DNA by bacterial </a:t>
            </a:r>
            <a:r>
              <a:rPr lang="en-US" sz="3000" b="1" dirty="0" smtClean="0">
                <a:solidFill>
                  <a:srgbClr val="00FF00"/>
                </a:solidFill>
              </a:rPr>
              <a:t>cells)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3000" b="1" dirty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b="1" dirty="0" smtClean="0">
                <a:solidFill>
                  <a:schemeClr val="tx2"/>
                </a:solidFill>
              </a:rPr>
              <a:t>The </a:t>
            </a:r>
            <a:r>
              <a:rPr lang="en-US" sz="3000" b="1" dirty="0">
                <a:solidFill>
                  <a:schemeClr val="tx2"/>
                </a:solidFill>
              </a:rPr>
              <a:t>host cells must be specially </a:t>
            </a:r>
            <a:r>
              <a:rPr lang="en-US" sz="3000" b="1" dirty="0" smtClean="0">
                <a:solidFill>
                  <a:schemeClr val="tx2"/>
                </a:solidFill>
              </a:rPr>
              <a:t>prepared </a:t>
            </a:r>
            <a:r>
              <a:rPr lang="en-US" sz="3000" b="1" dirty="0">
                <a:solidFill>
                  <a:schemeClr val="tx2"/>
                </a:solidFill>
              </a:rPr>
              <a:t>to take up the foreign DNA. </a:t>
            </a:r>
            <a:endParaRPr lang="en-US" sz="3000" b="1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000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/>
              <a:t>Selectable markers can be for </a:t>
            </a:r>
            <a:r>
              <a:rPr lang="en-US" sz="3000" b="1" dirty="0">
                <a:solidFill>
                  <a:srgbClr val="00FF00"/>
                </a:solidFill>
              </a:rPr>
              <a:t>antibiotic resistance</a:t>
            </a:r>
            <a:r>
              <a:rPr lang="en-US" sz="3000" dirty="0"/>
              <a:t>, </a:t>
            </a:r>
            <a:r>
              <a:rPr lang="en-US" sz="3000" b="1" dirty="0">
                <a:solidFill>
                  <a:schemeClr val="tx2"/>
                </a:solidFill>
              </a:rPr>
              <a:t>color changes</a:t>
            </a:r>
            <a:r>
              <a:rPr lang="en-US" sz="3000" dirty="0"/>
              <a:t>, or any other </a:t>
            </a:r>
            <a:r>
              <a:rPr lang="en-US" sz="3000" dirty="0" smtClean="0"/>
              <a:t>characteristic </a:t>
            </a:r>
            <a:r>
              <a:rPr lang="en-US" sz="3000" dirty="0"/>
              <a:t>which </a:t>
            </a:r>
            <a:r>
              <a:rPr lang="en-US" sz="30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can distinguish transformed hosts from untransformed hosts</a:t>
            </a:r>
            <a:r>
              <a:rPr lang="en-US" sz="3000" dirty="0"/>
              <a:t>. </a:t>
            </a:r>
            <a:br>
              <a:rPr lang="en-US" sz="3000" dirty="0"/>
            </a:br>
            <a:r>
              <a:rPr lang="en-US" b="1" dirty="0">
                <a:solidFill>
                  <a:schemeClr val="tx2"/>
                </a:solidFill>
              </a:rPr>
              <a:t/>
            </a:r>
            <a:br>
              <a:rPr lang="en-US" b="1" dirty="0">
                <a:solidFill>
                  <a:schemeClr val="tx2"/>
                </a:solidFill>
              </a:rPr>
            </a:br>
            <a:endParaRPr lang="en-US" sz="3200" b="1" dirty="0" smtClean="0">
              <a:solidFill>
                <a:schemeClr val="tx2"/>
              </a:solidFill>
            </a:endParaRPr>
          </a:p>
        </p:txBody>
      </p:sp>
      <p:sp>
        <p:nvSpPr>
          <p:cNvPr id="3" name="Title 4"/>
          <p:cNvSpPr>
            <a:spLocks noGrp="1"/>
          </p:cNvSpPr>
          <p:nvPr>
            <p:ph type="title"/>
          </p:nvPr>
        </p:nvSpPr>
        <p:spPr>
          <a:xfrm>
            <a:off x="2983260" y="-187152"/>
            <a:ext cx="4464496" cy="1143000"/>
          </a:xfrm>
        </p:spPr>
        <p:txBody>
          <a:bodyPr/>
          <a:lstStyle/>
          <a:p>
            <a:r>
              <a:rPr lang="en-US" b="1" dirty="0"/>
              <a:t>Transformation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3"/>
          <p:cNvSpPr>
            <a:spLocks noGrp="1"/>
          </p:cNvSpPr>
          <p:nvPr>
            <p:ph idx="1"/>
          </p:nvPr>
        </p:nvSpPr>
        <p:spPr>
          <a:xfrm>
            <a:off x="424744" y="971600"/>
            <a:ext cx="9433048" cy="5470525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0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types of cells cannot take up DNA efficiently unless they have been exposed to special </a:t>
            </a: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chemical or electrical treatments</a:t>
            </a:r>
            <a:r>
              <a:rPr lang="en-US" sz="30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make them 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competent</a:t>
            </a:r>
            <a:r>
              <a:rPr lang="en-US" sz="30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3000" b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chemeClr val="tx2"/>
                </a:solidFill>
              </a:rPr>
              <a:t>The standard method for making the bacteria permeable to DNA involves treatment with calcium </a:t>
            </a:r>
            <a:r>
              <a:rPr lang="en-US" sz="2800" b="1" dirty="0" smtClean="0">
                <a:solidFill>
                  <a:schemeClr val="tx2"/>
                </a:solidFill>
              </a:rPr>
              <a:t>ions (</a:t>
            </a:r>
            <a:r>
              <a:rPr lang="en-US" sz="2800" dirty="0" smtClean="0"/>
              <a:t>CaCl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)</a:t>
            </a:r>
            <a:r>
              <a:rPr lang="en-US" sz="2800" b="1" dirty="0" smtClean="0">
                <a:solidFill>
                  <a:schemeClr val="tx2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FF00"/>
                </a:solidFill>
              </a:rPr>
              <a:t>Brief exposure of cells to an electric field also allows the bacteria to take up DNA and this process is called as electroporation</a:t>
            </a:r>
            <a:endParaRPr lang="en-US" sz="3000" b="1" dirty="0" smtClean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1255713" y="-171450"/>
            <a:ext cx="7772400" cy="1143000"/>
          </a:xfrm>
        </p:spPr>
        <p:txBody>
          <a:bodyPr/>
          <a:lstStyle/>
          <a:p>
            <a:r>
              <a:rPr lang="en-US" b="1" dirty="0"/>
              <a:t>Transformation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18964" y="692696"/>
            <a:ext cx="9721080" cy="604867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chemeClr val="accent1"/>
                </a:solidFill>
              </a:rPr>
              <a:t>ln CaCl</a:t>
            </a:r>
            <a:r>
              <a:rPr lang="en-US" sz="2800" b="1" baseline="-25000" dirty="0">
                <a:solidFill>
                  <a:schemeClr val="accent1"/>
                </a:solidFill>
              </a:rPr>
              <a:t>2</a:t>
            </a:r>
            <a:r>
              <a:rPr lang="en-US" sz="2800" b="1" dirty="0">
                <a:solidFill>
                  <a:schemeClr val="accent1"/>
                </a:solidFill>
              </a:rPr>
              <a:t> method</a:t>
            </a:r>
            <a:r>
              <a:rPr lang="en-US" sz="2800" dirty="0">
                <a:solidFill>
                  <a:schemeClr val="accent1"/>
                </a:solidFill>
              </a:rPr>
              <a:t>, </a:t>
            </a:r>
            <a:r>
              <a:rPr lang="en-US" sz="2800" dirty="0">
                <a:solidFill>
                  <a:srgbClr val="00FF00"/>
                </a:solidFill>
              </a:rPr>
              <a:t>the competency can be obtained by creating pores in bacterial cells by suspending them in a solution containing high concentration of calcium. </a:t>
            </a:r>
            <a:endParaRPr lang="en-US" dirty="0"/>
          </a:p>
          <a:p>
            <a:r>
              <a:rPr lang="en-US" sz="2800" dirty="0" smtClean="0"/>
              <a:t>The </a:t>
            </a:r>
            <a:r>
              <a:rPr lang="en-US" sz="2800" dirty="0"/>
              <a:t>plasmid DNA is mixed with chilled cells and incubated on ice to allow the plasmid to come into close contact with the </a:t>
            </a:r>
            <a:r>
              <a:rPr lang="en-US" sz="2800" dirty="0" smtClean="0"/>
              <a:t>cells.</a:t>
            </a:r>
          </a:p>
          <a:p>
            <a:pPr marL="0" indent="0">
              <a:buNone/>
            </a:pPr>
            <a:endParaRPr lang="en-US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/>
              <a:t>The plasmid-cell mixture then is briefly heated to 42°C, allowing the DNA to enter the cell through the disrupted membrane </a:t>
            </a:r>
            <a:endParaRPr lang="en-U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n-US" sz="2800" b="1" dirty="0">
              <a:solidFill>
                <a:schemeClr val="tx2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/>
              <a:t>The heated mixture is then placed back on ice to retain the plasmids inside the bacteria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1293304" y="-315416"/>
            <a:ext cx="7772400" cy="1143001"/>
          </a:xfrm>
        </p:spPr>
        <p:txBody>
          <a:bodyPr/>
          <a:lstStyle/>
          <a:p>
            <a:r>
              <a:rPr lang="en-US" b="1" dirty="0" smtClean="0"/>
              <a:t>Transformation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4948" y="260648"/>
            <a:ext cx="9937104" cy="6480720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b="1" dirty="0">
                <a:solidFill>
                  <a:schemeClr val="tx2"/>
                </a:solidFill>
              </a:rPr>
              <a:t>Restriction enzymes apparently evolved as a primitive immune system in bacteria. </a:t>
            </a:r>
            <a:endParaRPr lang="en-US" sz="3200" b="1" dirty="0" smtClean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3200" b="1" dirty="0">
              <a:solidFill>
                <a:schemeClr val="tx2"/>
              </a:solidFill>
            </a:endParaRPr>
          </a:p>
          <a:p>
            <a:pPr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b="1" dirty="0">
                <a:solidFill>
                  <a:schemeClr val="accent2"/>
                </a:solidFill>
              </a:rPr>
              <a:t>The term </a:t>
            </a:r>
            <a:r>
              <a:rPr lang="en-US" sz="3200" b="1" dirty="0">
                <a:solidFill>
                  <a:schemeClr val="accent1"/>
                </a:solidFill>
              </a:rPr>
              <a:t>"restriction" </a:t>
            </a:r>
            <a:r>
              <a:rPr lang="en-US" sz="3200" b="1" dirty="0">
                <a:solidFill>
                  <a:schemeClr val="accent2"/>
                </a:solidFill>
              </a:rPr>
              <a:t>derives from the phenomenon in which </a:t>
            </a:r>
            <a:r>
              <a:rPr lang="en-US" sz="3200" b="1" dirty="0">
                <a:solidFill>
                  <a:srgbClr val="00FF00"/>
                </a:solidFill>
              </a:rPr>
              <a:t>bacterial viruses are restricted from replicating in certain strains of bacteria </a:t>
            </a:r>
            <a:r>
              <a:rPr lang="en-US" sz="3200" b="1" dirty="0">
                <a:solidFill>
                  <a:schemeClr val="accent2"/>
                </a:solidFill>
              </a:rPr>
              <a:t>by enzymes that cleave the viral DNA, but leave the bacterial DNA untouched</a:t>
            </a:r>
            <a:r>
              <a:rPr lang="en-US" sz="3200" b="1" dirty="0" smtClean="0">
                <a:solidFill>
                  <a:schemeClr val="accent2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3200" b="1" dirty="0">
              <a:solidFill>
                <a:schemeClr val="accent2"/>
              </a:solidFill>
            </a:endParaRPr>
          </a:p>
          <a:p>
            <a:pPr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>
                <a:solidFill>
                  <a:schemeClr val="accent1"/>
                </a:solidFill>
              </a:rPr>
              <a:t>Methylation of DNA at the recognition sequence typically protects the microbe from cleaving its own DNA.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n-US" sz="32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32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108" y="260648"/>
            <a:ext cx="10259732" cy="6381328"/>
          </a:xfrm>
        </p:spPr>
      </p:pic>
      <p:sp>
        <p:nvSpPr>
          <p:cNvPr id="2" name="Rectangle 1"/>
          <p:cNvSpPr/>
          <p:nvPr/>
        </p:nvSpPr>
        <p:spPr>
          <a:xfrm>
            <a:off x="3340505" y="260648"/>
            <a:ext cx="41072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64" y="692696"/>
            <a:ext cx="9721080" cy="597666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2"/>
                </a:solidFill>
              </a:rPr>
              <a:t>For electroporation</a:t>
            </a:r>
            <a:r>
              <a:rPr lang="en-US" dirty="0"/>
              <a:t>, the competent cells also sit on ice with the plasmid DNA.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However</a:t>
            </a:r>
            <a:r>
              <a:rPr lang="en-US" dirty="0"/>
              <a:t>, the plasmid-cell mixture is exposed to </a:t>
            </a:r>
            <a:r>
              <a:rPr lang="en-US" b="1" dirty="0">
                <a:solidFill>
                  <a:srgbClr val="00FF00"/>
                </a:solidFill>
              </a:rPr>
              <a:t>an electrical current,</a:t>
            </a:r>
            <a:r>
              <a:rPr lang="en-US" dirty="0"/>
              <a:t> opening pores in the cell membrane so that the plasmid can enter the cell.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Both methods allow efficient recovery of transformed cells using antibiotic selection for the plasmid of interest.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1293304" y="-315416"/>
            <a:ext cx="7772400" cy="1143000"/>
          </a:xfrm>
        </p:spPr>
        <p:txBody>
          <a:bodyPr/>
          <a:lstStyle/>
          <a:p>
            <a:r>
              <a:rPr lang="en-US" b="1" dirty="0" smtClean="0"/>
              <a:t>Transformation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7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5713" y="836613"/>
            <a:ext cx="8135937" cy="5113337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en-US" sz="4400" b="1" dirty="0" smtClean="0">
                <a:solidFill>
                  <a:schemeClr val="accent2"/>
                </a:solidFill>
              </a:rPr>
              <a:t>Thank You</a:t>
            </a:r>
          </a:p>
          <a:p>
            <a:pPr algn="ctr">
              <a:buFontTx/>
              <a:buNone/>
              <a:defRPr/>
            </a:pPr>
            <a:r>
              <a:rPr lang="en-US" sz="44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For your attention</a:t>
            </a:r>
          </a:p>
          <a:p>
            <a:pPr algn="ctr">
              <a:buFontTx/>
              <a:buNone/>
              <a:defRPr/>
            </a:pPr>
            <a:endParaRPr lang="en-US" sz="4400" b="1" dirty="0" smtClean="0"/>
          </a:p>
          <a:p>
            <a:pPr algn="ctr">
              <a:buFontTx/>
              <a:buNone/>
              <a:defRPr/>
            </a:pP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Dr.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Hatem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Toughan</a:t>
            </a:r>
            <a:endParaRPr lang="en-US" sz="4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FontTx/>
              <a:buNone/>
              <a:defRPr/>
            </a:pP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Fish Medicine</a:t>
            </a:r>
          </a:p>
          <a:p>
            <a:pPr algn="ctr">
              <a:buFontTx/>
              <a:buNone/>
              <a:defRPr/>
            </a:pPr>
            <a:r>
              <a:rPr lang="en-US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Faculty of Veterinary Medicine</a:t>
            </a:r>
          </a:p>
          <a:p>
            <a:pPr algn="ctr">
              <a:buFontTx/>
              <a:buNone/>
              <a:defRPr/>
            </a:pPr>
            <a:r>
              <a:rPr lang="en-US" sz="2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Assiut University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972" y="1412776"/>
            <a:ext cx="9505056" cy="4968552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/>
              <a:t>Restriction enzymes are named based on the </a:t>
            </a:r>
            <a:r>
              <a:rPr lang="en-US" b="1" dirty="0">
                <a:solidFill>
                  <a:schemeClr val="accent1"/>
                </a:solidFill>
              </a:rPr>
              <a:t>organism in which they were discovered. </a:t>
            </a:r>
            <a:endParaRPr lang="en-US" b="1" dirty="0" smtClean="0">
              <a:solidFill>
                <a:schemeClr val="accent1"/>
              </a:solidFill>
            </a:endParaRPr>
          </a:p>
          <a:p>
            <a:pPr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altLang="en-US" b="1" u="sng" dirty="0"/>
          </a:p>
          <a:p>
            <a:pPr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/>
              <a:t>For example, the enzyme </a:t>
            </a:r>
            <a:r>
              <a:rPr lang="en-US" b="1" i="1" dirty="0" err="1">
                <a:solidFill>
                  <a:schemeClr val="accent2"/>
                </a:solidFill>
              </a:rPr>
              <a:t>Hin</a:t>
            </a:r>
            <a:r>
              <a:rPr lang="en-US" b="1" dirty="0">
                <a:solidFill>
                  <a:schemeClr val="accent2"/>
                </a:solidFill>
              </a:rPr>
              <a:t> d III </a:t>
            </a:r>
            <a:r>
              <a:rPr lang="en-US" b="1" dirty="0"/>
              <a:t>was isolated from </a:t>
            </a:r>
            <a:r>
              <a:rPr lang="en-US" b="1" i="1" dirty="0" err="1">
                <a:solidFill>
                  <a:schemeClr val="accent2"/>
                </a:solidFill>
              </a:rPr>
              <a:t>Haemophilus</a:t>
            </a:r>
            <a:r>
              <a:rPr lang="en-US" b="1" i="1" dirty="0">
                <a:solidFill>
                  <a:schemeClr val="accent2"/>
                </a:solidFill>
              </a:rPr>
              <a:t> </a:t>
            </a:r>
            <a:r>
              <a:rPr lang="en-US" b="1" i="1" dirty="0" err="1">
                <a:solidFill>
                  <a:schemeClr val="accent2"/>
                </a:solidFill>
              </a:rPr>
              <a:t>influenzae</a:t>
            </a:r>
            <a:r>
              <a:rPr lang="en-US" b="1" dirty="0"/>
              <a:t>, </a:t>
            </a:r>
            <a:r>
              <a:rPr lang="en-US" b="1" dirty="0">
                <a:solidFill>
                  <a:srgbClr val="00FF00"/>
                </a:solidFill>
              </a:rPr>
              <a:t>strain Rd</a:t>
            </a:r>
            <a:r>
              <a:rPr lang="en-US" b="1" dirty="0"/>
              <a:t>. </a:t>
            </a:r>
            <a:endParaRPr lang="en-US" b="1" dirty="0" smtClean="0"/>
          </a:p>
          <a:p>
            <a:pPr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b="1" dirty="0" smtClean="0"/>
          </a:p>
          <a:p>
            <a:pPr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2"/>
                </a:solidFill>
              </a:rPr>
              <a:t>The </a:t>
            </a:r>
            <a:r>
              <a:rPr lang="en-US" b="1" dirty="0">
                <a:solidFill>
                  <a:schemeClr val="tx2"/>
                </a:solidFill>
              </a:rPr>
              <a:t>first three letters </a:t>
            </a:r>
            <a:r>
              <a:rPr lang="en-US" b="1" dirty="0"/>
              <a:t>of the name are italicized because they </a:t>
            </a:r>
            <a:r>
              <a:rPr lang="en-US" b="1" dirty="0">
                <a:solidFill>
                  <a:schemeClr val="tx2"/>
                </a:solidFill>
              </a:rPr>
              <a:t>abbreviate</a:t>
            </a:r>
            <a:r>
              <a:rPr lang="en-US" b="1" dirty="0"/>
              <a:t> the </a:t>
            </a:r>
            <a:r>
              <a:rPr lang="en-US" b="1" dirty="0">
                <a:solidFill>
                  <a:schemeClr val="accent2"/>
                </a:solidFill>
              </a:rPr>
              <a:t>genus and species </a:t>
            </a:r>
            <a:r>
              <a:rPr lang="en-US" b="1" dirty="0"/>
              <a:t>names of the organism. </a:t>
            </a:r>
            <a:endParaRPr lang="en-US" b="1" dirty="0" smtClean="0"/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3199284" y="0"/>
            <a:ext cx="3888432" cy="921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indent="0" algn="just" eaLnBrk="1" hangingPunct="1">
              <a:spcBef>
                <a:spcPts val="0"/>
              </a:spcBef>
              <a:buNone/>
            </a:pPr>
            <a:r>
              <a:rPr lang="en-US" b="1" dirty="0" smtClean="0"/>
              <a:t>Nomenclature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618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972" y="1043608"/>
            <a:ext cx="9505056" cy="5481736"/>
          </a:xfrm>
        </p:spPr>
        <p:txBody>
          <a:bodyPr/>
          <a:lstStyle/>
          <a:p>
            <a:pPr algn="just"/>
            <a:r>
              <a:rPr lang="en-US" b="1" dirty="0"/>
              <a:t>The </a:t>
            </a:r>
            <a:r>
              <a:rPr lang="en-US" b="1" dirty="0">
                <a:solidFill>
                  <a:srgbClr val="00FF00"/>
                </a:solidFill>
              </a:rPr>
              <a:t>fourth letter </a:t>
            </a:r>
            <a:r>
              <a:rPr lang="en-US" dirty="0"/>
              <a:t>(if present) </a:t>
            </a:r>
            <a:r>
              <a:rPr lang="en-US" b="1" dirty="0" smtClean="0">
                <a:solidFill>
                  <a:srgbClr val="00FF00"/>
                </a:solidFill>
              </a:rPr>
              <a:t>refers to the </a:t>
            </a:r>
            <a:r>
              <a:rPr lang="en-US" b="1" dirty="0">
                <a:solidFill>
                  <a:srgbClr val="00FF00"/>
                </a:solidFill>
              </a:rPr>
              <a:t>bacterial strain designation. </a:t>
            </a:r>
            <a:endParaRPr lang="en-US" altLang="en-US" b="1" u="sng" dirty="0">
              <a:solidFill>
                <a:srgbClr val="00FF00"/>
              </a:solidFill>
            </a:endParaRPr>
          </a:p>
          <a:p>
            <a:pPr marL="0" indent="0" algn="just">
              <a:buNone/>
            </a:pPr>
            <a:endParaRPr lang="en-US" b="1" dirty="0"/>
          </a:p>
          <a:p>
            <a:pPr algn="just"/>
            <a:r>
              <a:rPr lang="en-US" b="1" dirty="0" smtClean="0">
                <a:solidFill>
                  <a:schemeClr val="tx2"/>
                </a:solidFill>
              </a:rPr>
              <a:t>The </a:t>
            </a:r>
            <a:r>
              <a:rPr lang="en-US" b="1" dirty="0">
                <a:solidFill>
                  <a:schemeClr val="tx2"/>
                </a:solidFill>
              </a:rPr>
              <a:t>Roman numerals </a:t>
            </a:r>
            <a:r>
              <a:rPr lang="en-US" b="1" dirty="0"/>
              <a:t>are used to identify specific enzymes from bacteria that contain multiple restriction enzymes. </a:t>
            </a:r>
            <a:endParaRPr lang="en-US" b="1" dirty="0" smtClean="0"/>
          </a:p>
          <a:p>
            <a:endParaRPr lang="en-US" dirty="0"/>
          </a:p>
          <a:p>
            <a:pPr algn="just"/>
            <a:r>
              <a:rPr lang="en-US" b="1" dirty="0" smtClean="0"/>
              <a:t>Typically</a:t>
            </a:r>
            <a:r>
              <a:rPr lang="en-US" b="1" dirty="0"/>
              <a:t>, the Roman numeral </a:t>
            </a:r>
            <a:r>
              <a:rPr lang="en-US" b="1" dirty="0">
                <a:solidFill>
                  <a:schemeClr val="tx2"/>
                </a:solidFill>
              </a:rPr>
              <a:t>indicates the order in which restriction enzyme</a:t>
            </a:r>
            <a:r>
              <a:rPr lang="en-US" b="1" dirty="0"/>
              <a:t>s were discovered in a particular strain.</a:t>
            </a:r>
            <a:endParaRPr lang="en-US" altLang="en-US" b="1" u="sng" dirty="0"/>
          </a:p>
          <a:p>
            <a:endParaRPr lang="en-US" dirty="0"/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 bwMode="auto">
          <a:xfrm>
            <a:off x="3128392" y="-99392"/>
            <a:ext cx="4030216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0"/>
              </a:spcBef>
              <a:buNone/>
            </a:pPr>
            <a:r>
              <a:rPr lang="en-US" b="1" dirty="0" smtClean="0"/>
              <a:t>Nomenclature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7686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948" y="1700808"/>
            <a:ext cx="9865096" cy="4752528"/>
          </a:xfrm>
        </p:spPr>
        <p:txBody>
          <a:bodyPr/>
          <a:lstStyle/>
          <a:p>
            <a:pPr lvl="0"/>
            <a:r>
              <a:rPr lang="en-US" b="1" i="1" dirty="0" err="1">
                <a:solidFill>
                  <a:srgbClr val="00FF00"/>
                </a:solidFill>
              </a:rPr>
              <a:t>Bam</a:t>
            </a:r>
            <a:r>
              <a:rPr lang="en-US" b="1" dirty="0" err="1">
                <a:solidFill>
                  <a:srgbClr val="00FF00"/>
                </a:solidFill>
              </a:rPr>
              <a:t>H</a:t>
            </a:r>
            <a:r>
              <a:rPr lang="en-US" b="1" dirty="0">
                <a:solidFill>
                  <a:srgbClr val="00FF00"/>
                </a:solidFill>
              </a:rPr>
              <a:t> I:</a:t>
            </a:r>
            <a:r>
              <a:rPr lang="en-US" dirty="0"/>
              <a:t> </a:t>
            </a:r>
            <a:r>
              <a:rPr lang="en-US" b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acillus </a:t>
            </a:r>
            <a:r>
              <a:rPr lang="en-US" b="1" dirty="0" err="1">
                <a:solidFill>
                  <a:schemeClr val="accent1"/>
                </a:solidFill>
              </a:rPr>
              <a:t>am</a:t>
            </a:r>
            <a:r>
              <a:rPr lang="en-US" dirty="0" err="1">
                <a:solidFill>
                  <a:schemeClr val="accent1"/>
                </a:solidFill>
              </a:rPr>
              <a:t>yloliquefaciens</a:t>
            </a:r>
            <a:r>
              <a:rPr lang="en-US" dirty="0"/>
              <a:t>, strain </a:t>
            </a:r>
            <a:r>
              <a:rPr lang="en-US" b="1" dirty="0"/>
              <a:t>H</a:t>
            </a:r>
            <a:r>
              <a:rPr lang="en-US" dirty="0"/>
              <a:t>, enzyme </a:t>
            </a:r>
            <a:r>
              <a:rPr lang="en-US" b="1" dirty="0" smtClean="0"/>
              <a:t>I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i="1" dirty="0">
                <a:solidFill>
                  <a:schemeClr val="tx2"/>
                </a:solidFill>
              </a:rPr>
              <a:t>Hind</a:t>
            </a:r>
            <a:r>
              <a:rPr lang="en-US" b="1" dirty="0">
                <a:solidFill>
                  <a:schemeClr val="tx2"/>
                </a:solidFill>
              </a:rPr>
              <a:t> III: </a:t>
            </a:r>
            <a:r>
              <a:rPr lang="en-US" b="1" dirty="0" err="1"/>
              <a:t>H</a:t>
            </a:r>
            <a:r>
              <a:rPr lang="en-US" dirty="0" err="1"/>
              <a:t>aemophilus</a:t>
            </a:r>
            <a:r>
              <a:rPr lang="en-US" dirty="0"/>
              <a:t> </a:t>
            </a:r>
            <a:r>
              <a:rPr lang="en-US" b="1" dirty="0" err="1"/>
              <a:t>in</a:t>
            </a:r>
            <a:r>
              <a:rPr lang="en-US" dirty="0" err="1"/>
              <a:t>fluenzae</a:t>
            </a:r>
            <a:r>
              <a:rPr lang="en-US" dirty="0"/>
              <a:t> strain </a:t>
            </a:r>
            <a:r>
              <a:rPr lang="en-US" b="1" dirty="0"/>
              <a:t>d</a:t>
            </a:r>
            <a:r>
              <a:rPr lang="en-US" dirty="0"/>
              <a:t>, enzyme </a:t>
            </a:r>
            <a:r>
              <a:rPr lang="en-US" b="1" dirty="0" smtClean="0"/>
              <a:t>III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i="1" dirty="0" err="1">
                <a:solidFill>
                  <a:schemeClr val="accent1"/>
                </a:solidFill>
              </a:rPr>
              <a:t>Sma</a:t>
            </a:r>
            <a:r>
              <a:rPr lang="en-US" b="1" dirty="0">
                <a:solidFill>
                  <a:schemeClr val="accent1"/>
                </a:solidFill>
              </a:rPr>
              <a:t> I</a:t>
            </a:r>
            <a:r>
              <a:rPr lang="en-US" dirty="0"/>
              <a:t>: </a:t>
            </a:r>
            <a:r>
              <a:rPr lang="en-US" b="1" dirty="0" err="1"/>
              <a:t>S</a:t>
            </a:r>
            <a:r>
              <a:rPr lang="en-US" dirty="0" err="1"/>
              <a:t>erratia</a:t>
            </a:r>
            <a:r>
              <a:rPr lang="en-US" dirty="0"/>
              <a:t> </a:t>
            </a:r>
            <a:r>
              <a:rPr lang="en-US" b="1" dirty="0" err="1"/>
              <a:t>m</a:t>
            </a:r>
            <a:r>
              <a:rPr lang="en-US" dirty="0" err="1"/>
              <a:t>arcesens</a:t>
            </a:r>
            <a:r>
              <a:rPr lang="en-US" dirty="0"/>
              <a:t>, enzyme </a:t>
            </a:r>
            <a:r>
              <a:rPr lang="en-US" b="1" dirty="0" smtClean="0"/>
              <a:t>I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i="1" dirty="0" err="1">
                <a:solidFill>
                  <a:schemeClr val="accent2"/>
                </a:solidFill>
              </a:rPr>
              <a:t>Kpn</a:t>
            </a:r>
            <a:r>
              <a:rPr lang="en-US" b="1" dirty="0">
                <a:solidFill>
                  <a:schemeClr val="accent2"/>
                </a:solidFill>
              </a:rPr>
              <a:t> I:</a:t>
            </a:r>
            <a:r>
              <a:rPr lang="en-US" dirty="0"/>
              <a:t> </a:t>
            </a:r>
            <a:r>
              <a:rPr lang="en-US" b="1" dirty="0" err="1"/>
              <a:t>K</a:t>
            </a:r>
            <a:r>
              <a:rPr lang="en-US" dirty="0" err="1"/>
              <a:t>lebsiella</a:t>
            </a:r>
            <a:r>
              <a:rPr lang="en-US" dirty="0"/>
              <a:t> </a:t>
            </a:r>
            <a:r>
              <a:rPr lang="en-US" b="1" dirty="0" err="1"/>
              <a:t>pn</a:t>
            </a:r>
            <a:r>
              <a:rPr lang="en-US" dirty="0" err="1"/>
              <a:t>eumonite</a:t>
            </a:r>
            <a:r>
              <a:rPr lang="en-US" dirty="0"/>
              <a:t>, enzyme </a:t>
            </a:r>
          </a:p>
          <a:p>
            <a:endParaRPr lang="en-US" dirty="0"/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 bwMode="auto">
          <a:xfrm>
            <a:off x="1399084" y="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0"/>
              </a:spcBef>
              <a:buNone/>
            </a:pPr>
            <a:r>
              <a:rPr lang="en-US" b="1" dirty="0" smtClean="0"/>
              <a:t>Nomenclature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1361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8" y="899592"/>
            <a:ext cx="9577064" cy="5769768"/>
          </a:xfrm>
        </p:spPr>
        <p:txBody>
          <a:bodyPr/>
          <a:lstStyle/>
          <a:p>
            <a:r>
              <a:rPr lang="en-US" b="1" dirty="0">
                <a:solidFill>
                  <a:srgbClr val="00FF00"/>
                </a:solidFill>
              </a:rPr>
              <a:t>There are </a:t>
            </a:r>
            <a:r>
              <a:rPr lang="en-US" b="1" dirty="0">
                <a:solidFill>
                  <a:schemeClr val="accent1"/>
                </a:solidFill>
              </a:rPr>
              <a:t>three classes </a:t>
            </a:r>
            <a:r>
              <a:rPr lang="en-US" b="1" dirty="0">
                <a:solidFill>
                  <a:srgbClr val="00FF00"/>
                </a:solidFill>
              </a:rPr>
              <a:t>of restriction enzymes, labeled types I, II, and III</a:t>
            </a:r>
            <a:r>
              <a:rPr lang="en-US" b="1" dirty="0" smtClean="0">
                <a:solidFill>
                  <a:srgbClr val="00FF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00FF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2"/>
                </a:solidFill>
              </a:rPr>
              <a:t>Type I restriction systems </a:t>
            </a:r>
            <a:endParaRPr lang="en-US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chemeClr val="tx2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b="1" dirty="0" smtClean="0"/>
              <a:t>Consist </a:t>
            </a:r>
            <a:r>
              <a:rPr lang="en-US" b="1" dirty="0"/>
              <a:t>of a single enzyme that performs both modification (methylation) and restriction activities. </a:t>
            </a:r>
            <a:endParaRPr lang="en-US" b="1" dirty="0" smtClean="0"/>
          </a:p>
          <a:p>
            <a:pPr marL="457200" lvl="1" indent="0" algn="just">
              <a:buNone/>
            </a:pPr>
            <a:endParaRPr lang="en-US" b="1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rgbClr val="FFCC00"/>
                </a:solidFill>
              </a:rPr>
              <a:t>These </a:t>
            </a:r>
            <a:r>
              <a:rPr lang="en-US" b="1" dirty="0">
                <a:solidFill>
                  <a:srgbClr val="FFCC00"/>
                </a:solidFill>
              </a:rPr>
              <a:t>enzymes recognize specific DNA sequences, but cleave the DNA strand randomly, at </a:t>
            </a:r>
            <a:r>
              <a:rPr lang="en-US" b="1" dirty="0">
                <a:solidFill>
                  <a:srgbClr val="00FF00"/>
                </a:solidFill>
              </a:rPr>
              <a:t>least 1,000 base pairs (</a:t>
            </a:r>
            <a:r>
              <a:rPr lang="en-US" b="1" dirty="0" err="1">
                <a:solidFill>
                  <a:srgbClr val="00FF00"/>
                </a:solidFill>
              </a:rPr>
              <a:t>bp</a:t>
            </a:r>
            <a:r>
              <a:rPr lang="en-US" b="1" dirty="0">
                <a:solidFill>
                  <a:srgbClr val="00FF00"/>
                </a:solidFill>
              </a:rPr>
              <a:t>) away from the recognition site.</a:t>
            </a:r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 bwMode="auto">
          <a:xfrm>
            <a:off x="3128392" y="-243408"/>
            <a:ext cx="4030216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0"/>
              </a:spcBef>
              <a:buNone/>
            </a:pPr>
            <a:r>
              <a:rPr lang="en-US" b="1" dirty="0" smtClean="0"/>
              <a:t>Classification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2549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980" y="957662"/>
            <a:ext cx="9433048" cy="556768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00FF00"/>
                </a:solidFill>
              </a:rPr>
              <a:t>Type III restriction systems </a:t>
            </a:r>
            <a:endParaRPr lang="en-US" b="1" dirty="0" smtClean="0">
              <a:solidFill>
                <a:srgbClr val="00FF0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FF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b="1" dirty="0" smtClean="0">
                <a:solidFill>
                  <a:schemeClr val="tx2"/>
                </a:solidFill>
              </a:rPr>
              <a:t>Have </a:t>
            </a:r>
            <a:r>
              <a:rPr lang="en-US" sz="3200" b="1" dirty="0">
                <a:solidFill>
                  <a:schemeClr val="tx2"/>
                </a:solidFill>
              </a:rPr>
              <a:t>separate enzymes for restriction and methylation, but these enzymes share a common subunit. </a:t>
            </a:r>
            <a:endParaRPr lang="en-US" sz="3200" b="1" dirty="0" smtClean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32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b="1" dirty="0" smtClean="0">
                <a:solidFill>
                  <a:schemeClr val="accent1"/>
                </a:solidFill>
              </a:rPr>
              <a:t>These </a:t>
            </a:r>
            <a:r>
              <a:rPr lang="en-US" sz="3200" b="1" dirty="0">
                <a:solidFill>
                  <a:schemeClr val="accent1"/>
                </a:solidFill>
              </a:rPr>
              <a:t>enzymes recognize specific DNA sequences, </a:t>
            </a:r>
            <a:r>
              <a:rPr lang="en-US" sz="3200" b="1" dirty="0">
                <a:solidFill>
                  <a:schemeClr val="accent2"/>
                </a:solidFill>
              </a:rPr>
              <a:t>but cleave DNA at random sequences approximately </a:t>
            </a:r>
            <a:r>
              <a:rPr lang="en-US" sz="3200" b="1" dirty="0" smtClean="0">
                <a:solidFill>
                  <a:srgbClr val="00FF00"/>
                </a:solidFill>
              </a:rPr>
              <a:t>25 </a:t>
            </a:r>
            <a:r>
              <a:rPr lang="en-US" sz="3200" b="1" dirty="0" err="1">
                <a:solidFill>
                  <a:srgbClr val="00FF00"/>
                </a:solidFill>
              </a:rPr>
              <a:t>bp</a:t>
            </a:r>
            <a:r>
              <a:rPr lang="en-US" sz="3200" b="1" dirty="0">
                <a:solidFill>
                  <a:srgbClr val="00FF00"/>
                </a:solidFill>
              </a:rPr>
              <a:t> from the recognition sequence</a:t>
            </a:r>
            <a:r>
              <a:rPr lang="en-US" sz="3200" b="1" dirty="0">
                <a:solidFill>
                  <a:schemeClr val="accent1"/>
                </a:solidFill>
              </a:rPr>
              <a:t>. </a:t>
            </a:r>
            <a:endParaRPr lang="en-US" sz="3200" b="1" dirty="0" smtClean="0">
              <a:solidFill>
                <a:schemeClr val="accent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 bwMode="auto">
          <a:xfrm>
            <a:off x="1293304" y="-99392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0"/>
              </a:spcBef>
              <a:buNone/>
            </a:pPr>
            <a:r>
              <a:rPr lang="en-US" b="1" dirty="0" smtClean="0"/>
              <a:t>Classification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7289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972" y="836712"/>
            <a:ext cx="9361040" cy="580147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00FF00"/>
                </a:solidFill>
              </a:rPr>
              <a:t>Type II enzymes </a:t>
            </a:r>
            <a:endParaRPr lang="en-US" b="1" dirty="0" smtClean="0">
              <a:solidFill>
                <a:srgbClr val="00FF0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3200" b="1" dirty="0" smtClean="0">
                <a:solidFill>
                  <a:schemeClr val="tx2"/>
                </a:solidFill>
              </a:rPr>
              <a:t>Consist </a:t>
            </a:r>
            <a:r>
              <a:rPr lang="en-US" sz="3200" b="1" dirty="0">
                <a:solidFill>
                  <a:schemeClr val="tx2"/>
                </a:solidFill>
              </a:rPr>
              <a:t>of single, separate proteins for restriction and modification</a:t>
            </a:r>
            <a:r>
              <a:rPr lang="en-US" sz="3200" b="1" dirty="0" smtClean="0">
                <a:solidFill>
                  <a:schemeClr val="tx2"/>
                </a:solidFill>
              </a:rPr>
              <a:t>.</a:t>
            </a:r>
          </a:p>
          <a:p>
            <a:pPr marL="457200" lvl="1" indent="0" algn="just">
              <a:buNone/>
            </a:pPr>
            <a:r>
              <a:rPr lang="en-US" sz="3200" b="1" dirty="0" smtClean="0"/>
              <a:t> </a:t>
            </a:r>
            <a:r>
              <a:rPr lang="en-US" b="1" dirty="0" smtClean="0"/>
              <a:t>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accent2"/>
                </a:solidFill>
              </a:rPr>
              <a:t>Type </a:t>
            </a:r>
            <a:r>
              <a:rPr lang="en-US" b="1" dirty="0">
                <a:solidFill>
                  <a:schemeClr val="accent2"/>
                </a:solidFill>
              </a:rPr>
              <a:t>II restriction enzymes </a:t>
            </a:r>
            <a:r>
              <a:rPr lang="en-US" sz="3200" b="1" dirty="0">
                <a:solidFill>
                  <a:srgbClr val="00FF00"/>
                </a:solidFill>
              </a:rPr>
              <a:t>cleave the DNA sequence at the same site at which they recognize it. </a:t>
            </a:r>
            <a:endParaRPr lang="en-US" sz="3200" b="1" dirty="0" smtClean="0">
              <a:solidFill>
                <a:srgbClr val="00FF0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endParaRPr lang="en-US" sz="3200" b="1" dirty="0">
              <a:solidFill>
                <a:srgbClr val="00FF0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3000" dirty="0"/>
              <a:t>Neither type I nor type III restriction systems have found much application in recombinant DNA techniques.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sz="3200" b="1" dirty="0">
              <a:solidFill>
                <a:srgbClr val="00FF00"/>
              </a:solidFill>
            </a:endParaRPr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 bwMode="auto">
          <a:xfrm>
            <a:off x="1329308" y="-1714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0"/>
              </a:spcBef>
              <a:buNone/>
            </a:pPr>
            <a:r>
              <a:rPr lang="en-US" b="1" dirty="0" smtClean="0"/>
              <a:t>Classification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408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sc. powerpoint files">
  <a:themeElements>
    <a:clrScheme name="Misc. powerpoint files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Misc. powerpoint fil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isc. powerpoint fil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sc. powerpoint fil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sc. powerpoint fil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sc. powerpoint fil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sc. powerpoint fil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sc. powerpoint fil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sc. powerpoint fil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280264173</TotalTime>
  <Pages>2</Pages>
  <Words>1529</Words>
  <Application>Microsoft Office PowerPoint</Application>
  <PresentationFormat>35mm Slides</PresentationFormat>
  <Paragraphs>180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Times New Roman</vt:lpstr>
      <vt:lpstr>Wingdings</vt:lpstr>
      <vt:lpstr>Misc. powerpoint files</vt:lpstr>
      <vt:lpstr>PowerPoint Presentation</vt:lpstr>
      <vt:lpstr>Restriction enzymes</vt:lpstr>
      <vt:lpstr>PowerPoint Presentation</vt:lpstr>
      <vt:lpstr>PowerPoint Presentation</vt:lpstr>
      <vt:lpstr>Nomenclature</vt:lpstr>
      <vt:lpstr>Nomenclature</vt:lpstr>
      <vt:lpstr>Classification</vt:lpstr>
      <vt:lpstr>Classification</vt:lpstr>
      <vt:lpstr>Classification</vt:lpstr>
      <vt:lpstr>Types of cuts of Restriction Enzymes</vt:lpstr>
      <vt:lpstr>Types of cuts of Restriction Enzymes</vt:lpstr>
      <vt:lpstr>Types of cuts of Restriction Enzymes</vt:lpstr>
      <vt:lpstr> Use of Restriction Enzymes in Biotechnology </vt:lpstr>
      <vt:lpstr>PowerPoint Presentation</vt:lpstr>
      <vt:lpstr>Unit Definition</vt:lpstr>
      <vt:lpstr>Restriction enzyme digestion of DNA</vt:lpstr>
      <vt:lpstr> Special conditions </vt:lpstr>
      <vt:lpstr> Special conditions </vt:lpstr>
      <vt:lpstr> Star activity </vt:lpstr>
      <vt:lpstr>Problems with enzyme activity</vt:lpstr>
      <vt:lpstr>Phosphorylation &amp; Dephosphorylation</vt:lpstr>
      <vt:lpstr>Phosphorylation &amp; Dephosphorylation</vt:lpstr>
      <vt:lpstr>DNA Ligation</vt:lpstr>
      <vt:lpstr>Ligation Protocol</vt:lpstr>
      <vt:lpstr>Ligation reaction optimization</vt:lpstr>
      <vt:lpstr>Ligation reaction</vt:lpstr>
      <vt:lpstr>Transformation</vt:lpstr>
      <vt:lpstr>Transformation</vt:lpstr>
      <vt:lpstr>Transformation</vt:lpstr>
      <vt:lpstr>PowerPoint Presentation</vt:lpstr>
      <vt:lpstr>Transformation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Subunit ribosomal DNA MYXOZOA</dc:title>
  <dc:creator>User</dc:creator>
  <dc:description>slides to Hedrick</dc:description>
  <cp:lastModifiedBy>DELL</cp:lastModifiedBy>
  <cp:revision>696</cp:revision>
  <cp:lastPrinted>1999-06-12T08:32:18Z</cp:lastPrinted>
  <dcterms:created xsi:type="dcterms:W3CDTF">1997-08-13T12:52:58Z</dcterms:created>
  <dcterms:modified xsi:type="dcterms:W3CDTF">2016-04-20T08:35:43Z</dcterms:modified>
</cp:coreProperties>
</file>