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60" r:id="rId3"/>
    <p:sldId id="367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630" r:id="rId13"/>
    <p:sldId id="568" r:id="rId14"/>
    <p:sldId id="631" r:id="rId15"/>
    <p:sldId id="571" r:id="rId16"/>
    <p:sldId id="552" r:id="rId17"/>
    <p:sldId id="555" r:id="rId18"/>
    <p:sldId id="626" r:id="rId19"/>
    <p:sldId id="615" r:id="rId20"/>
    <p:sldId id="599" r:id="rId21"/>
    <p:sldId id="610" r:id="rId22"/>
    <p:sldId id="600" r:id="rId23"/>
    <p:sldId id="602" r:id="rId24"/>
    <p:sldId id="603" r:id="rId25"/>
    <p:sldId id="606" r:id="rId26"/>
    <p:sldId id="607" r:id="rId27"/>
    <p:sldId id="627" r:id="rId28"/>
    <p:sldId id="608" r:id="rId29"/>
    <p:sldId id="623" r:id="rId30"/>
    <p:sldId id="609" r:id="rId31"/>
    <p:sldId id="629" r:id="rId32"/>
    <p:sldId id="628" r:id="rId33"/>
    <p:sldId id="431" r:id="rId34"/>
    <p:sldId id="620" r:id="rId35"/>
    <p:sldId id="618" r:id="rId36"/>
    <p:sldId id="6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0D81-0AA7-41BF-83D2-3DBC662525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04BF-79CD-49E7-9DAD-064B826F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7CC72-35E9-4F6E-AADD-969A1B2EDBFF}" type="slidenum">
              <a:rPr lang="ar-SA" smtClean="0">
                <a:latin typeface="Arial" pitchFamily="34" charset="0"/>
              </a:rPr>
              <a:pPr/>
              <a:t>1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3E6F3-E20D-462E-A6A2-4B95F83BEC85}" type="slidenum">
              <a:rPr lang="en-US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7515B-6516-43DC-B83A-2DA953821F8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36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72C17-CBBF-4B79-AD70-8418D5ECB951}" type="slidenum">
              <a:rPr lang="en-US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2E328-915C-4805-A718-8382B2F1B22C}" type="slidenum">
              <a:rPr lang="en-US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09EB26-1F48-46AC-862D-D132937A0201}" type="slidenum">
              <a:rPr lang="en-US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7956A-53E0-4134-B2B8-3E5953CFE9B4}" type="slidenum">
              <a:rPr lang="en-US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F5171-8052-4587-BFB9-F061874E7383}" type="slidenum">
              <a:rPr lang="en-US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5F261-D1B8-48D3-8A28-A9041D3BF133}" type="slidenum">
              <a:rPr lang="en-US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2BA964-7AF4-46AC-82C2-98EBEF2BC448}" type="slidenum">
              <a:rPr lang="en-US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F22E99-0B75-4C90-A01F-7A4B73C3D2F6}" type="slidenum">
              <a:rPr lang="en-US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animation/Animation/lac%20operon1.m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971800" y="3352800"/>
            <a:ext cx="333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mic Sans MS" pitchFamily="66" charset="0"/>
                <a:cs typeface="Arial" pitchFamily="34" charset="0"/>
              </a:rPr>
              <a:t>A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meer</a:t>
            </a:r>
            <a:r>
              <a:rPr lang="en-US" sz="2000" b="1">
                <a:latin typeface="Comic Sans MS" pitchFamily="66" charset="0"/>
                <a:cs typeface="Arial" pitchFamily="34" charset="0"/>
              </a:rPr>
              <a:t> Effat M.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 Elfarash</a:t>
            </a:r>
            <a:endParaRPr lang="nl-NL" sz="2000" b="1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4343400"/>
            <a:ext cx="7010400" cy="251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smtClean="0">
                <a:latin typeface="Comic Sans MS" pitchFamily="66" charset="0"/>
              </a:rPr>
              <a:t>aelfarash@aun.edu.eg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omic Sans MS" pitchFamily="66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Gene Expression</a:t>
            </a:r>
            <a:endParaRPr lang="en-US" sz="40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1143000"/>
            <a:ext cx="8077200" cy="5026025"/>
            <a:chOff x="384" y="770"/>
            <a:chExt cx="5088" cy="3166"/>
          </a:xfrm>
        </p:grpSpPr>
        <p:pic>
          <p:nvPicPr>
            <p:cNvPr id="41989" name="Picture 7" descr="figure_08_09_2_labeled"/>
            <p:cNvPicPr>
              <a:picLocks noChangeAspect="1" noChangeArrowheads="1"/>
            </p:cNvPicPr>
            <p:nvPr/>
          </p:nvPicPr>
          <p:blipFill>
            <a:blip r:embed="rId3" cstate="print"/>
            <a:srcRect l="52600" t="50964" r="7281" b="11484"/>
            <a:stretch>
              <a:fillRect/>
            </a:stretch>
          </p:blipFill>
          <p:spPr bwMode="auto">
            <a:xfrm>
              <a:off x="384" y="770"/>
              <a:ext cx="5088" cy="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0" name="Rectangle 8"/>
            <p:cNvSpPr>
              <a:spLocks noChangeArrowheads="1"/>
            </p:cNvSpPr>
            <p:nvPr/>
          </p:nvSpPr>
          <p:spPr bwMode="auto">
            <a:xfrm>
              <a:off x="384" y="259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4198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7" descr="figure_08_09_2_labeled"/>
          <p:cNvPicPr>
            <a:picLocks noChangeAspect="1" noChangeArrowheads="1"/>
          </p:cNvPicPr>
          <p:nvPr/>
        </p:nvPicPr>
        <p:blipFill>
          <a:blip r:embed="rId3" cstate="print"/>
          <a:srcRect l="11589" t="52306" r="52750" b="10143"/>
          <a:stretch>
            <a:fillRect/>
          </a:stretch>
        </p:blipFill>
        <p:spPr bwMode="auto">
          <a:xfrm>
            <a:off x="762000" y="1219200"/>
            <a:ext cx="73914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The Regulation of Gene Expression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79863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omic Sans MS" pitchFamily="66" charset="0"/>
              </a:rPr>
              <a:t>Constitutive genes</a:t>
            </a:r>
            <a:r>
              <a:rPr lang="en-US" sz="2800" dirty="0" smtClean="0">
                <a:latin typeface="Comic Sans MS" pitchFamily="66" charset="0"/>
              </a:rPr>
              <a:t> are expressed at a fixed rate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Other genes are expressed only as needed</a:t>
            </a:r>
          </a:p>
          <a:p>
            <a:pPr lvl="1" eaLnBrk="1" hangingPunct="1"/>
            <a:r>
              <a:rPr lang="en-US" sz="2400" b="1" dirty="0" smtClean="0">
                <a:latin typeface="Comic Sans MS" pitchFamily="66" charset="0"/>
              </a:rPr>
              <a:t>Metabolism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b="1" dirty="0" smtClean="0">
                <a:latin typeface="Comic Sans MS" pitchFamily="66" charset="0"/>
              </a:rPr>
              <a:t>Response to environmental stress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b="1" dirty="0" smtClean="0">
                <a:latin typeface="Comic Sans MS" pitchFamily="66" charset="0"/>
              </a:rPr>
              <a:t>Cell division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 </a:t>
            </a:r>
            <a:r>
              <a:rPr lang="en-US" dirty="0" err="1" smtClean="0"/>
              <a:t>Operon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971801"/>
            <a:ext cx="8229600" cy="17526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hlinkClick r:id="rId2" action="ppaction://hlinkfile"/>
              </a:rPr>
              <a:t>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068" t="12500" r="16837" b="12500"/>
          <a:stretch>
            <a:fillRect/>
          </a:stretch>
        </p:blipFill>
        <p:spPr bwMode="auto">
          <a:xfrm>
            <a:off x="2286000" y="0"/>
            <a:ext cx="4495800" cy="42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"/>
          <p:cNvGrpSpPr/>
          <p:nvPr/>
        </p:nvGrpSpPr>
        <p:grpSpPr>
          <a:xfrm>
            <a:off x="304800" y="4372427"/>
            <a:ext cx="8839200" cy="2485573"/>
            <a:chOff x="457200" y="2362201"/>
            <a:chExt cx="8895433" cy="21045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b="48649"/>
            <a:stretch>
              <a:fillRect/>
            </a:stretch>
          </p:blipFill>
          <p:spPr bwMode="auto">
            <a:xfrm>
              <a:off x="457200" y="2362201"/>
              <a:ext cx="8895433" cy="14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 t="75676"/>
            <a:stretch>
              <a:fillRect/>
            </a:stretch>
          </p:blipFill>
          <p:spPr bwMode="auto">
            <a:xfrm>
              <a:off x="457200" y="3780972"/>
              <a:ext cx="8895433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AutoShape 18"/>
          <p:cNvSpPr>
            <a:spLocks noChangeArrowheads="1"/>
          </p:cNvSpPr>
          <p:nvPr/>
        </p:nvSpPr>
        <p:spPr bwMode="auto">
          <a:xfrm flipV="1">
            <a:off x="990600" y="5422900"/>
            <a:ext cx="2565400" cy="1130300"/>
          </a:xfrm>
          <a:custGeom>
            <a:avLst/>
            <a:gdLst>
              <a:gd name="G0" fmla="+- 3889 0 0"/>
              <a:gd name="G1" fmla="+- 21600 0 3889"/>
              <a:gd name="G2" fmla="*/ 3889 1 2"/>
              <a:gd name="G3" fmla="+- 21600 0 G2"/>
              <a:gd name="G4" fmla="+/ 3889 21600 2"/>
              <a:gd name="G5" fmla="+/ G1 0 2"/>
              <a:gd name="G6" fmla="*/ 21600 21600 3889"/>
              <a:gd name="G7" fmla="*/ G6 1 2"/>
              <a:gd name="G8" fmla="+- 21600 0 G7"/>
              <a:gd name="G9" fmla="*/ 21600 1 2"/>
              <a:gd name="G10" fmla="+- 3889 0 G9"/>
              <a:gd name="G11" fmla="?: G10 G8 0"/>
              <a:gd name="G12" fmla="?: G10 G7 21600"/>
              <a:gd name="T0" fmla="*/ 19655 w 21600"/>
              <a:gd name="T1" fmla="*/ 10800 h 21600"/>
              <a:gd name="T2" fmla="*/ 10800 w 21600"/>
              <a:gd name="T3" fmla="*/ 21600 h 21600"/>
              <a:gd name="T4" fmla="*/ 1945 w 21600"/>
              <a:gd name="T5" fmla="*/ 10800 h 21600"/>
              <a:gd name="T6" fmla="*/ 10800 w 21600"/>
              <a:gd name="T7" fmla="*/ 0 h 21600"/>
              <a:gd name="T8" fmla="*/ 3745 w 21600"/>
              <a:gd name="T9" fmla="*/ 3745 h 21600"/>
              <a:gd name="T10" fmla="*/ 17855 w 21600"/>
              <a:gd name="T11" fmla="*/ 17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9" y="21600"/>
                </a:lnTo>
                <a:lnTo>
                  <a:pt x="177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F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 flipV="1">
            <a:off x="990600" y="5422900"/>
            <a:ext cx="2565400" cy="1130300"/>
          </a:xfrm>
          <a:custGeom>
            <a:avLst/>
            <a:gdLst>
              <a:gd name="G0" fmla="+- 3889 0 0"/>
              <a:gd name="G1" fmla="+- 21600 0 3889"/>
              <a:gd name="G2" fmla="*/ 3889 1 2"/>
              <a:gd name="G3" fmla="+- 21600 0 G2"/>
              <a:gd name="G4" fmla="+/ 3889 21600 2"/>
              <a:gd name="G5" fmla="+/ G1 0 2"/>
              <a:gd name="G6" fmla="*/ 21600 21600 3889"/>
              <a:gd name="G7" fmla="*/ G6 1 2"/>
              <a:gd name="G8" fmla="+- 21600 0 G7"/>
              <a:gd name="G9" fmla="*/ 21600 1 2"/>
              <a:gd name="G10" fmla="+- 3889 0 G9"/>
              <a:gd name="G11" fmla="?: G10 G8 0"/>
              <a:gd name="G12" fmla="?: G10 G7 21600"/>
              <a:gd name="T0" fmla="*/ 19655 w 21600"/>
              <a:gd name="T1" fmla="*/ 10800 h 21600"/>
              <a:gd name="T2" fmla="*/ 10800 w 21600"/>
              <a:gd name="T3" fmla="*/ 21600 h 21600"/>
              <a:gd name="T4" fmla="*/ 1945 w 21600"/>
              <a:gd name="T5" fmla="*/ 10800 h 21600"/>
              <a:gd name="T6" fmla="*/ 10800 w 21600"/>
              <a:gd name="T7" fmla="*/ 0 h 21600"/>
              <a:gd name="T8" fmla="*/ 3745 w 21600"/>
              <a:gd name="T9" fmla="*/ 3745 h 21600"/>
              <a:gd name="T10" fmla="*/ 17855 w 21600"/>
              <a:gd name="T11" fmla="*/ 17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9" y="21600"/>
                </a:lnTo>
                <a:lnTo>
                  <a:pt x="177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8D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 flipV="1">
            <a:off x="990600" y="5422900"/>
            <a:ext cx="2565400" cy="1130300"/>
          </a:xfrm>
          <a:custGeom>
            <a:avLst/>
            <a:gdLst>
              <a:gd name="G0" fmla="+- 3889 0 0"/>
              <a:gd name="G1" fmla="+- 21600 0 3889"/>
              <a:gd name="G2" fmla="*/ 3889 1 2"/>
              <a:gd name="G3" fmla="+- 21600 0 G2"/>
              <a:gd name="G4" fmla="+/ 3889 21600 2"/>
              <a:gd name="G5" fmla="+/ G1 0 2"/>
              <a:gd name="G6" fmla="*/ 21600 21600 3889"/>
              <a:gd name="G7" fmla="*/ G6 1 2"/>
              <a:gd name="G8" fmla="+- 21600 0 G7"/>
              <a:gd name="G9" fmla="*/ 21600 1 2"/>
              <a:gd name="G10" fmla="+- 3889 0 G9"/>
              <a:gd name="G11" fmla="?: G10 G8 0"/>
              <a:gd name="G12" fmla="?: G10 G7 21600"/>
              <a:gd name="T0" fmla="*/ 19655 w 21600"/>
              <a:gd name="T1" fmla="*/ 10800 h 21600"/>
              <a:gd name="T2" fmla="*/ 10800 w 21600"/>
              <a:gd name="T3" fmla="*/ 21600 h 21600"/>
              <a:gd name="T4" fmla="*/ 1945 w 21600"/>
              <a:gd name="T5" fmla="*/ 10800 h 21600"/>
              <a:gd name="T6" fmla="*/ 10800 w 21600"/>
              <a:gd name="T7" fmla="*/ 0 h 21600"/>
              <a:gd name="T8" fmla="*/ 3745 w 21600"/>
              <a:gd name="T9" fmla="*/ 3745 h 21600"/>
              <a:gd name="T10" fmla="*/ 17855 w 21600"/>
              <a:gd name="T11" fmla="*/ 17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9" y="21600"/>
                </a:lnTo>
                <a:lnTo>
                  <a:pt x="177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EB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00125" y="3416300"/>
            <a:ext cx="2565400" cy="3136900"/>
            <a:chOff x="2072" y="1536"/>
            <a:chExt cx="1616" cy="1976"/>
          </a:xfrm>
        </p:grpSpPr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 flipV="1">
              <a:off x="2072" y="2800"/>
              <a:ext cx="1616" cy="712"/>
            </a:xfrm>
            <a:custGeom>
              <a:avLst/>
              <a:gdLst>
                <a:gd name="G0" fmla="+- 3889 0 0"/>
                <a:gd name="G1" fmla="+- 21600 0 3889"/>
                <a:gd name="G2" fmla="*/ 3889 1 2"/>
                <a:gd name="G3" fmla="+- 21600 0 G2"/>
                <a:gd name="G4" fmla="+/ 3889 21600 2"/>
                <a:gd name="G5" fmla="+/ G1 0 2"/>
                <a:gd name="G6" fmla="*/ 21600 21600 3889"/>
                <a:gd name="G7" fmla="*/ G6 1 2"/>
                <a:gd name="G8" fmla="+- 21600 0 G7"/>
                <a:gd name="G9" fmla="*/ 21600 1 2"/>
                <a:gd name="G10" fmla="+- 3889 0 G9"/>
                <a:gd name="G11" fmla="?: G10 G8 0"/>
                <a:gd name="G12" fmla="?: G10 G7 21600"/>
                <a:gd name="T0" fmla="*/ 19655 w 21600"/>
                <a:gd name="T1" fmla="*/ 10800 h 21600"/>
                <a:gd name="T2" fmla="*/ 10800 w 21600"/>
                <a:gd name="T3" fmla="*/ 21600 h 21600"/>
                <a:gd name="T4" fmla="*/ 1945 w 21600"/>
                <a:gd name="T5" fmla="*/ 10800 h 21600"/>
                <a:gd name="T6" fmla="*/ 10800 w 21600"/>
                <a:gd name="T7" fmla="*/ 0 h 21600"/>
                <a:gd name="T8" fmla="*/ 3745 w 21600"/>
                <a:gd name="T9" fmla="*/ 3745 h 21600"/>
                <a:gd name="T10" fmla="*/ 17855 w 21600"/>
                <a:gd name="T11" fmla="*/ 178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89" y="21600"/>
                  </a:lnTo>
                  <a:lnTo>
                    <a:pt x="1771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72" y="1536"/>
              <a:ext cx="1616" cy="1968"/>
              <a:chOff x="2072" y="1536"/>
              <a:chExt cx="1616" cy="1968"/>
            </a:xfrm>
          </p:grpSpPr>
          <p:sp>
            <p:nvSpPr>
              <p:cNvPr id="21513" name="AutoShape 9"/>
              <p:cNvSpPr>
                <a:spLocks noChangeArrowheads="1"/>
              </p:cNvSpPr>
              <p:nvPr/>
            </p:nvSpPr>
            <p:spPr bwMode="auto">
              <a:xfrm flipV="1">
                <a:off x="2072" y="2024"/>
                <a:ext cx="1616" cy="1480"/>
              </a:xfrm>
              <a:custGeom>
                <a:avLst/>
                <a:gdLst>
                  <a:gd name="G0" fmla="+- 8063 0 0"/>
                  <a:gd name="G1" fmla="+- 21600 0 8063"/>
                  <a:gd name="G2" fmla="*/ 8063 1 2"/>
                  <a:gd name="G3" fmla="+- 21600 0 G2"/>
                  <a:gd name="G4" fmla="+/ 8063 21600 2"/>
                  <a:gd name="G5" fmla="+/ G1 0 2"/>
                  <a:gd name="G6" fmla="*/ 21600 21600 8063"/>
                  <a:gd name="G7" fmla="*/ G6 1 2"/>
                  <a:gd name="G8" fmla="+- 21600 0 G7"/>
                  <a:gd name="G9" fmla="*/ 21600 1 2"/>
                  <a:gd name="G10" fmla="+- 8063 0 G9"/>
                  <a:gd name="G11" fmla="?: G10 G8 0"/>
                  <a:gd name="G12" fmla="?: G10 G7 21600"/>
                  <a:gd name="T0" fmla="*/ 17568 w 21600"/>
                  <a:gd name="T1" fmla="*/ 10800 h 21600"/>
                  <a:gd name="T2" fmla="*/ 10800 w 21600"/>
                  <a:gd name="T3" fmla="*/ 21600 h 21600"/>
                  <a:gd name="T4" fmla="*/ 4032 w 21600"/>
                  <a:gd name="T5" fmla="*/ 10800 h 21600"/>
                  <a:gd name="T6" fmla="*/ 10800 w 21600"/>
                  <a:gd name="T7" fmla="*/ 0 h 21600"/>
                  <a:gd name="T8" fmla="*/ 5832 w 21600"/>
                  <a:gd name="T9" fmla="*/ 5832 h 21600"/>
                  <a:gd name="T10" fmla="*/ 15768 w 21600"/>
                  <a:gd name="T11" fmla="*/ 1576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063" y="21600"/>
                    </a:lnTo>
                    <a:lnTo>
                      <a:pt x="135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Rectangle 11"/>
              <p:cNvSpPr>
                <a:spLocks noChangeArrowheads="1"/>
              </p:cNvSpPr>
              <p:nvPr/>
            </p:nvSpPr>
            <p:spPr bwMode="auto">
              <a:xfrm>
                <a:off x="2664" y="1536"/>
                <a:ext cx="432" cy="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514600" y="381000"/>
            <a:ext cx="4334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G Times" pitchFamily="18" charset="0"/>
              </a:rPr>
              <a:t>Protein Expression</a:t>
            </a:r>
            <a:endParaRPr lang="en-US" sz="3600" b="1" dirty="0">
              <a:latin typeface="CG Times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79525" y="5854700"/>
            <a:ext cx="198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Liquid LB medium</a:t>
            </a:r>
          </a:p>
          <a:p>
            <a:r>
              <a:rPr lang="en-US" sz="1800" dirty="0"/>
              <a:t>with bacteria in it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276599" y="1676400"/>
            <a:ext cx="4826000" cy="2890837"/>
            <a:chOff x="999" y="1849"/>
            <a:chExt cx="3040" cy="1821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473" y="1849"/>
              <a:ext cx="2566" cy="1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480" y="2116"/>
              <a:ext cx="2559" cy="1173"/>
            </a:xfrm>
            <a:custGeom>
              <a:avLst/>
              <a:gdLst/>
              <a:ahLst/>
              <a:cxnLst>
                <a:cxn ang="0">
                  <a:pos x="0" y="1159"/>
                </a:cxn>
                <a:cxn ang="0">
                  <a:pos x="596" y="1132"/>
                </a:cxn>
                <a:cxn ang="0">
                  <a:pos x="757" y="911"/>
                </a:cxn>
                <a:cxn ang="0">
                  <a:pos x="931" y="242"/>
                </a:cxn>
                <a:cxn ang="0">
                  <a:pos x="1132" y="47"/>
                </a:cxn>
                <a:cxn ang="0">
                  <a:pos x="1648" y="14"/>
                </a:cxn>
                <a:cxn ang="0">
                  <a:pos x="2559" y="0"/>
                </a:cxn>
              </a:cxnLst>
              <a:rect l="0" t="0" r="r" b="b"/>
              <a:pathLst>
                <a:path w="2559" h="1173">
                  <a:moveTo>
                    <a:pt x="0" y="1159"/>
                  </a:moveTo>
                  <a:cubicBezTo>
                    <a:pt x="235" y="1166"/>
                    <a:pt x="470" y="1173"/>
                    <a:pt x="596" y="1132"/>
                  </a:cubicBezTo>
                  <a:cubicBezTo>
                    <a:pt x="722" y="1091"/>
                    <a:pt x="701" y="1059"/>
                    <a:pt x="757" y="911"/>
                  </a:cubicBezTo>
                  <a:cubicBezTo>
                    <a:pt x="813" y="763"/>
                    <a:pt x="868" y="386"/>
                    <a:pt x="931" y="242"/>
                  </a:cubicBezTo>
                  <a:cubicBezTo>
                    <a:pt x="994" y="98"/>
                    <a:pt x="1012" y="85"/>
                    <a:pt x="1132" y="47"/>
                  </a:cubicBezTo>
                  <a:cubicBezTo>
                    <a:pt x="1252" y="9"/>
                    <a:pt x="1410" y="22"/>
                    <a:pt x="1648" y="14"/>
                  </a:cubicBezTo>
                  <a:cubicBezTo>
                    <a:pt x="1886" y="6"/>
                    <a:pt x="2222" y="3"/>
                    <a:pt x="255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032" y="3439"/>
              <a:ext cx="4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999" y="2175"/>
              <a:ext cx="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OD</a:t>
              </a:r>
              <a:r>
                <a:rPr lang="en-US" sz="1800" baseline="-25000" dirty="0"/>
                <a:t>600</a:t>
              </a:r>
            </a:p>
            <a:p>
              <a:endParaRPr lang="en-US" sz="1800" baseline="-25000" dirty="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40186" y="3389309"/>
            <a:ext cx="1054100" cy="668338"/>
            <a:chOff x="1480" y="2928"/>
            <a:chExt cx="664" cy="421"/>
          </a:xfrm>
        </p:grpSpPr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480" y="3142"/>
              <a:ext cx="664" cy="20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488" y="292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Phase 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549900" y="1941515"/>
            <a:ext cx="3517900" cy="442913"/>
            <a:chOff x="2431" y="2016"/>
            <a:chExt cx="2216" cy="279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431" y="2016"/>
              <a:ext cx="1588" cy="26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4032" y="2064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Phase 3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05401" y="2260600"/>
            <a:ext cx="2205038" cy="1668462"/>
            <a:chOff x="2151" y="2217"/>
            <a:chExt cx="1389" cy="1051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151" y="2217"/>
              <a:ext cx="1254" cy="1051"/>
              <a:chOff x="2151" y="2217"/>
              <a:chExt cx="1254" cy="1051"/>
            </a:xfrm>
          </p:grpSpPr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2151" y="2217"/>
                <a:ext cx="396" cy="1051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2592" y="2453"/>
                <a:ext cx="81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Phase </a:t>
                </a:r>
                <a:r>
                  <a:rPr lang="en-US" sz="1800" dirty="0" smtClean="0"/>
                  <a:t>2</a:t>
                </a:r>
              </a:p>
              <a:p>
                <a:r>
                  <a:rPr lang="en-US" dirty="0" smtClean="0"/>
                  <a:t>Exponential</a:t>
                </a:r>
                <a:endParaRPr lang="en-US" sz="1800" dirty="0"/>
              </a:p>
            </p:txBody>
          </p:sp>
        </p:grp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544" y="2816"/>
              <a:ext cx="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IPTG induction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810375" y="5473700"/>
            <a:ext cx="1503363" cy="741363"/>
            <a:chOff x="1614" y="3448"/>
            <a:chExt cx="947" cy="467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 rot="190830">
              <a:off x="2118" y="3448"/>
              <a:ext cx="443" cy="467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141" y="19"/>
                </a:cxn>
                <a:cxn ang="0">
                  <a:pos x="288" y="177"/>
                </a:cxn>
                <a:cxn ang="0">
                  <a:pos x="423" y="358"/>
                </a:cxn>
                <a:cxn ang="0">
                  <a:pos x="390" y="437"/>
                </a:cxn>
                <a:cxn ang="0">
                  <a:pos x="107" y="177"/>
                </a:cxn>
                <a:cxn ang="0">
                  <a:pos x="6" y="64"/>
                </a:cxn>
              </a:cxnLst>
              <a:rect l="0" t="0" r="r" b="b"/>
              <a:pathLst>
                <a:path w="443" h="467">
                  <a:moveTo>
                    <a:pt x="6" y="64"/>
                  </a:moveTo>
                  <a:cubicBezTo>
                    <a:pt x="12" y="38"/>
                    <a:pt x="94" y="0"/>
                    <a:pt x="141" y="19"/>
                  </a:cubicBezTo>
                  <a:cubicBezTo>
                    <a:pt x="188" y="38"/>
                    <a:pt x="241" y="121"/>
                    <a:pt x="288" y="177"/>
                  </a:cubicBezTo>
                  <a:cubicBezTo>
                    <a:pt x="335" y="233"/>
                    <a:pt x="406" y="315"/>
                    <a:pt x="423" y="358"/>
                  </a:cubicBezTo>
                  <a:cubicBezTo>
                    <a:pt x="440" y="401"/>
                    <a:pt x="443" y="467"/>
                    <a:pt x="390" y="437"/>
                  </a:cubicBezTo>
                  <a:cubicBezTo>
                    <a:pt x="337" y="407"/>
                    <a:pt x="165" y="235"/>
                    <a:pt x="107" y="177"/>
                  </a:cubicBezTo>
                  <a:cubicBezTo>
                    <a:pt x="49" y="119"/>
                    <a:pt x="0" y="90"/>
                    <a:pt x="6" y="64"/>
                  </a:cubicBezTo>
                  <a:close/>
                </a:path>
              </a:pathLst>
            </a:custGeom>
            <a:solidFill>
              <a:srgbClr val="BEB900"/>
            </a:solidFill>
            <a:ln w="9525" cap="flat" cmpd="sng">
              <a:solidFill>
                <a:srgbClr val="BEB9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1614" y="3626"/>
              <a:ext cx="4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Pellet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39050" y="2981325"/>
            <a:ext cx="1181100" cy="3219450"/>
            <a:chOff x="2136" y="1878"/>
            <a:chExt cx="744" cy="2028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136" y="1878"/>
              <a:ext cx="744" cy="16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 flipV="1">
              <a:off x="2143" y="3552"/>
              <a:ext cx="731" cy="35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553325" y="2524125"/>
            <a:ext cx="1362075" cy="4476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00350" y="6096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G Times" pitchFamily="18" charset="0"/>
              </a:rPr>
              <a:t>Bacterial Growth</a:t>
            </a:r>
          </a:p>
        </p:txBody>
      </p:sp>
      <p:sp>
        <p:nvSpPr>
          <p:cNvPr id="49" name="Freeform 4"/>
          <p:cNvSpPr>
            <a:spLocks/>
          </p:cNvSpPr>
          <p:nvPr/>
        </p:nvSpPr>
        <p:spPr bwMode="auto">
          <a:xfrm>
            <a:off x="2752725" y="2160587"/>
            <a:ext cx="4029075" cy="3402013"/>
          </a:xfrm>
          <a:custGeom>
            <a:avLst/>
            <a:gdLst/>
            <a:ahLst/>
            <a:cxnLst>
              <a:cxn ang="0">
                <a:pos x="795" y="197"/>
              </a:cxn>
              <a:cxn ang="0">
                <a:pos x="1037" y="117"/>
              </a:cxn>
              <a:cxn ang="0">
                <a:pos x="1392" y="110"/>
              </a:cxn>
              <a:cxn ang="0">
                <a:pos x="1867" y="70"/>
              </a:cxn>
              <a:cxn ang="0">
                <a:pos x="2068" y="10"/>
              </a:cxn>
              <a:cxn ang="0">
                <a:pos x="2309" y="30"/>
              </a:cxn>
              <a:cxn ang="0">
                <a:pos x="2430" y="190"/>
              </a:cxn>
              <a:cxn ang="0">
                <a:pos x="2537" y="773"/>
              </a:cxn>
              <a:cxn ang="0">
                <a:pos x="2436" y="1296"/>
              </a:cxn>
              <a:cxn ang="0">
                <a:pos x="2189" y="1584"/>
              </a:cxn>
              <a:cxn ang="0">
                <a:pos x="1546" y="2046"/>
              </a:cxn>
              <a:cxn ang="0">
                <a:pos x="983" y="2059"/>
              </a:cxn>
              <a:cxn ang="0">
                <a:pos x="119" y="1543"/>
              </a:cxn>
              <a:cxn ang="0">
                <a:pos x="266" y="706"/>
              </a:cxn>
              <a:cxn ang="0">
                <a:pos x="487" y="284"/>
              </a:cxn>
              <a:cxn ang="0">
                <a:pos x="795" y="197"/>
              </a:cxn>
            </a:cxnLst>
            <a:rect l="0" t="0" r="r" b="b"/>
            <a:pathLst>
              <a:path w="2538" h="2143">
                <a:moveTo>
                  <a:pt x="795" y="197"/>
                </a:moveTo>
                <a:cubicBezTo>
                  <a:pt x="887" y="169"/>
                  <a:pt x="938" y="131"/>
                  <a:pt x="1037" y="117"/>
                </a:cubicBezTo>
                <a:cubicBezTo>
                  <a:pt x="1136" y="103"/>
                  <a:pt x="1254" y="118"/>
                  <a:pt x="1392" y="110"/>
                </a:cubicBezTo>
                <a:cubicBezTo>
                  <a:pt x="1530" y="102"/>
                  <a:pt x="1754" y="87"/>
                  <a:pt x="1867" y="70"/>
                </a:cubicBezTo>
                <a:cubicBezTo>
                  <a:pt x="1980" y="53"/>
                  <a:pt x="1994" y="17"/>
                  <a:pt x="2068" y="10"/>
                </a:cubicBezTo>
                <a:cubicBezTo>
                  <a:pt x="2142" y="3"/>
                  <a:pt x="2249" y="0"/>
                  <a:pt x="2309" y="30"/>
                </a:cubicBezTo>
                <a:cubicBezTo>
                  <a:pt x="2369" y="60"/>
                  <a:pt x="2392" y="66"/>
                  <a:pt x="2430" y="190"/>
                </a:cubicBezTo>
                <a:cubicBezTo>
                  <a:pt x="2468" y="314"/>
                  <a:pt x="2536" y="589"/>
                  <a:pt x="2537" y="773"/>
                </a:cubicBezTo>
                <a:cubicBezTo>
                  <a:pt x="2538" y="957"/>
                  <a:pt x="2494" y="1161"/>
                  <a:pt x="2436" y="1296"/>
                </a:cubicBezTo>
                <a:cubicBezTo>
                  <a:pt x="2378" y="1431"/>
                  <a:pt x="2337" y="1459"/>
                  <a:pt x="2189" y="1584"/>
                </a:cubicBezTo>
                <a:cubicBezTo>
                  <a:pt x="2041" y="1709"/>
                  <a:pt x="1747" y="1967"/>
                  <a:pt x="1546" y="2046"/>
                </a:cubicBezTo>
                <a:cubicBezTo>
                  <a:pt x="1345" y="2125"/>
                  <a:pt x="1221" y="2143"/>
                  <a:pt x="983" y="2059"/>
                </a:cubicBezTo>
                <a:cubicBezTo>
                  <a:pt x="745" y="1975"/>
                  <a:pt x="238" y="1768"/>
                  <a:pt x="119" y="1543"/>
                </a:cubicBezTo>
                <a:cubicBezTo>
                  <a:pt x="0" y="1318"/>
                  <a:pt x="205" y="916"/>
                  <a:pt x="266" y="706"/>
                </a:cubicBezTo>
                <a:cubicBezTo>
                  <a:pt x="327" y="496"/>
                  <a:pt x="400" y="372"/>
                  <a:pt x="487" y="284"/>
                </a:cubicBezTo>
                <a:cubicBezTo>
                  <a:pt x="574" y="196"/>
                  <a:pt x="703" y="225"/>
                  <a:pt x="795" y="197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3708400" y="2501900"/>
            <a:ext cx="1473200" cy="762000"/>
          </a:xfrm>
          <a:custGeom>
            <a:avLst/>
            <a:gdLst/>
            <a:ahLst/>
            <a:cxnLst>
              <a:cxn ang="0">
                <a:pos x="153" y="15"/>
              </a:cxn>
              <a:cxn ang="0">
                <a:pos x="19" y="109"/>
              </a:cxn>
              <a:cxn ang="0">
                <a:pos x="39" y="216"/>
              </a:cxn>
              <a:cxn ang="0">
                <a:pos x="120" y="277"/>
              </a:cxn>
              <a:cxn ang="0">
                <a:pos x="193" y="196"/>
              </a:cxn>
              <a:cxn ang="0">
                <a:pos x="347" y="116"/>
              </a:cxn>
              <a:cxn ang="0">
                <a:pos x="321" y="22"/>
              </a:cxn>
              <a:cxn ang="0">
                <a:pos x="153" y="15"/>
              </a:cxn>
            </a:cxnLst>
            <a:rect l="0" t="0" r="r" b="b"/>
            <a:pathLst>
              <a:path w="368" h="280">
                <a:moveTo>
                  <a:pt x="153" y="15"/>
                </a:moveTo>
                <a:cubicBezTo>
                  <a:pt x="103" y="30"/>
                  <a:pt x="38" y="76"/>
                  <a:pt x="19" y="109"/>
                </a:cubicBezTo>
                <a:cubicBezTo>
                  <a:pt x="0" y="142"/>
                  <a:pt x="22" y="188"/>
                  <a:pt x="39" y="216"/>
                </a:cubicBezTo>
                <a:cubicBezTo>
                  <a:pt x="56" y="244"/>
                  <a:pt x="94" y="280"/>
                  <a:pt x="120" y="277"/>
                </a:cubicBezTo>
                <a:cubicBezTo>
                  <a:pt x="146" y="274"/>
                  <a:pt x="155" y="223"/>
                  <a:pt x="193" y="196"/>
                </a:cubicBezTo>
                <a:cubicBezTo>
                  <a:pt x="231" y="169"/>
                  <a:pt x="326" y="145"/>
                  <a:pt x="347" y="116"/>
                </a:cubicBezTo>
                <a:cubicBezTo>
                  <a:pt x="368" y="87"/>
                  <a:pt x="351" y="41"/>
                  <a:pt x="321" y="22"/>
                </a:cubicBezTo>
                <a:cubicBezTo>
                  <a:pt x="291" y="3"/>
                  <a:pt x="203" y="0"/>
                  <a:pt x="153" y="15"/>
                </a:cubicBezTo>
                <a:close/>
              </a:path>
            </a:pathLst>
          </a:custGeom>
          <a:noFill/>
          <a:ln w="19050" cap="flat" cmpd="sng">
            <a:solidFill>
              <a:srgbClr val="996633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3643313" y="3335337"/>
            <a:ext cx="319087" cy="328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3733800" y="2781300"/>
            <a:ext cx="2603500" cy="2173288"/>
            <a:chOff x="1497" y="2029"/>
            <a:chExt cx="1640" cy="1369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97" y="3005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7" name="Group 32"/>
          <p:cNvGrpSpPr>
            <a:grpSpLocks/>
          </p:cNvGrpSpPr>
          <p:nvPr/>
        </p:nvGrpSpPr>
        <p:grpSpPr bwMode="auto">
          <a:xfrm>
            <a:off x="3308350" y="2513012"/>
            <a:ext cx="2517775" cy="2740025"/>
            <a:chOff x="1229" y="1860"/>
            <a:chExt cx="1586" cy="1726"/>
          </a:xfrm>
        </p:grpSpPr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1229" y="2739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2506" y="1860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2764" y="1880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" name="Group 41"/>
          <p:cNvGrpSpPr>
            <a:grpSpLocks/>
          </p:cNvGrpSpPr>
          <p:nvPr/>
        </p:nvGrpSpPr>
        <p:grpSpPr bwMode="auto">
          <a:xfrm>
            <a:off x="1412875" y="3187700"/>
            <a:ext cx="2135188" cy="366712"/>
            <a:chOff x="1526" y="2285"/>
            <a:chExt cx="1345" cy="231"/>
          </a:xfrm>
        </p:grpSpPr>
        <p:sp>
          <p:nvSpPr>
            <p:cNvPr id="75" name="Line 33"/>
            <p:cNvSpPr>
              <a:spLocks noChangeShapeType="1"/>
            </p:cNvSpPr>
            <p:nvPr/>
          </p:nvSpPr>
          <p:spPr bwMode="auto">
            <a:xfrm>
              <a:off x="2462" y="2384"/>
              <a:ext cx="409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Text Box 34"/>
            <p:cNvSpPr txBox="1">
              <a:spLocks noChangeArrowheads="1"/>
            </p:cNvSpPr>
            <p:nvPr/>
          </p:nvSpPr>
          <p:spPr bwMode="auto">
            <a:xfrm>
              <a:off x="1526" y="2285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Plasmid DNA</a:t>
              </a:r>
            </a:p>
          </p:txBody>
        </p:sp>
      </p:grpSp>
      <p:grpSp>
        <p:nvGrpSpPr>
          <p:cNvPr id="77" name="Group 42"/>
          <p:cNvGrpSpPr>
            <a:grpSpLocks/>
          </p:cNvGrpSpPr>
          <p:nvPr/>
        </p:nvGrpSpPr>
        <p:grpSpPr bwMode="auto">
          <a:xfrm>
            <a:off x="1419225" y="2401887"/>
            <a:ext cx="2217738" cy="476250"/>
            <a:chOff x="1530" y="1790"/>
            <a:chExt cx="1397" cy="300"/>
          </a:xfrm>
        </p:grpSpPr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2518" y="1942"/>
              <a:ext cx="409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36"/>
            <p:cNvSpPr txBox="1">
              <a:spLocks noChangeArrowheads="1"/>
            </p:cNvSpPr>
            <p:nvPr/>
          </p:nvSpPr>
          <p:spPr bwMode="auto">
            <a:xfrm>
              <a:off x="1530" y="1790"/>
              <a:ext cx="9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Bacterial DNA</a:t>
              </a: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88963" y="3721100"/>
            <a:ext cx="2643187" cy="369887"/>
            <a:chOff x="1007" y="2621"/>
            <a:chExt cx="1665" cy="233"/>
          </a:xfrm>
        </p:grpSpPr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2190" y="2766"/>
              <a:ext cx="48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1007" y="2621"/>
              <a:ext cx="10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Bacterial protein</a:t>
              </a:r>
            </a:p>
          </p:txBody>
        </p:sp>
      </p:grpSp>
      <p:grpSp>
        <p:nvGrpSpPr>
          <p:cNvPr id="83" name="Group 44"/>
          <p:cNvGrpSpPr>
            <a:grpSpLocks/>
          </p:cNvGrpSpPr>
          <p:nvPr/>
        </p:nvGrpSpPr>
        <p:grpSpPr bwMode="auto">
          <a:xfrm>
            <a:off x="590550" y="4600581"/>
            <a:ext cx="3219451" cy="369888"/>
            <a:chOff x="1008" y="3175"/>
            <a:chExt cx="2028" cy="233"/>
          </a:xfrm>
        </p:grpSpPr>
        <p:sp>
          <p:nvSpPr>
            <p:cNvPr id="84" name="Line 39"/>
            <p:cNvSpPr>
              <a:spLocks noChangeShapeType="1"/>
            </p:cNvSpPr>
            <p:nvPr/>
          </p:nvSpPr>
          <p:spPr bwMode="auto">
            <a:xfrm>
              <a:off x="2090" y="3295"/>
              <a:ext cx="94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1008" y="3175"/>
              <a:ext cx="9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hlink"/>
                  </a:solidFill>
                </a:rPr>
                <a:t>Target protein</a:t>
              </a:r>
              <a:endParaRPr lang="en-US" sz="18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86" name="Line 37"/>
          <p:cNvSpPr>
            <a:spLocks noChangeShapeType="1"/>
          </p:cNvSpPr>
          <p:nvPr/>
        </p:nvSpPr>
        <p:spPr bwMode="auto">
          <a:xfrm flipV="1">
            <a:off x="2362200" y="34925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2514601" y="4102100"/>
            <a:ext cx="1143000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15240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CG Times" pitchFamily="18" charset="0"/>
              </a:rPr>
              <a:t>Lysis</a:t>
            </a:r>
            <a:endParaRPr lang="en-US" sz="3600" b="1" dirty="0">
              <a:latin typeface="CG Times" pitchFamily="18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477000" y="4794250"/>
            <a:ext cx="1524000" cy="2063750"/>
            <a:chOff x="1567" y="2029"/>
            <a:chExt cx="1570" cy="1369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42" y="3138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823075" y="4648199"/>
            <a:ext cx="1330325" cy="1946275"/>
            <a:chOff x="1867" y="2018"/>
            <a:chExt cx="1030" cy="1568"/>
          </a:xfrm>
        </p:grpSpPr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867" y="2386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506" y="201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46" y="2020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" name="Freeform 4"/>
          <p:cNvSpPr>
            <a:spLocks/>
          </p:cNvSpPr>
          <p:nvPr/>
        </p:nvSpPr>
        <p:spPr bwMode="auto">
          <a:xfrm>
            <a:off x="923925" y="3760787"/>
            <a:ext cx="3571875" cy="3097213"/>
          </a:xfrm>
          <a:custGeom>
            <a:avLst/>
            <a:gdLst/>
            <a:ahLst/>
            <a:cxnLst>
              <a:cxn ang="0">
                <a:pos x="795" y="197"/>
              </a:cxn>
              <a:cxn ang="0">
                <a:pos x="1037" y="117"/>
              </a:cxn>
              <a:cxn ang="0">
                <a:pos x="1392" y="110"/>
              </a:cxn>
              <a:cxn ang="0">
                <a:pos x="1867" y="70"/>
              </a:cxn>
              <a:cxn ang="0">
                <a:pos x="2068" y="10"/>
              </a:cxn>
              <a:cxn ang="0">
                <a:pos x="2309" y="30"/>
              </a:cxn>
              <a:cxn ang="0">
                <a:pos x="2430" y="190"/>
              </a:cxn>
              <a:cxn ang="0">
                <a:pos x="2537" y="773"/>
              </a:cxn>
              <a:cxn ang="0">
                <a:pos x="2436" y="1296"/>
              </a:cxn>
              <a:cxn ang="0">
                <a:pos x="2189" y="1584"/>
              </a:cxn>
              <a:cxn ang="0">
                <a:pos x="1546" y="2046"/>
              </a:cxn>
              <a:cxn ang="0">
                <a:pos x="983" y="2059"/>
              </a:cxn>
              <a:cxn ang="0">
                <a:pos x="119" y="1543"/>
              </a:cxn>
              <a:cxn ang="0">
                <a:pos x="266" y="706"/>
              </a:cxn>
              <a:cxn ang="0">
                <a:pos x="487" y="284"/>
              </a:cxn>
              <a:cxn ang="0">
                <a:pos x="795" y="197"/>
              </a:cxn>
            </a:cxnLst>
            <a:rect l="0" t="0" r="r" b="b"/>
            <a:pathLst>
              <a:path w="2538" h="2143">
                <a:moveTo>
                  <a:pt x="795" y="197"/>
                </a:moveTo>
                <a:cubicBezTo>
                  <a:pt x="887" y="169"/>
                  <a:pt x="938" y="131"/>
                  <a:pt x="1037" y="117"/>
                </a:cubicBezTo>
                <a:cubicBezTo>
                  <a:pt x="1136" y="103"/>
                  <a:pt x="1254" y="118"/>
                  <a:pt x="1392" y="110"/>
                </a:cubicBezTo>
                <a:cubicBezTo>
                  <a:pt x="1530" y="102"/>
                  <a:pt x="1754" y="87"/>
                  <a:pt x="1867" y="70"/>
                </a:cubicBezTo>
                <a:cubicBezTo>
                  <a:pt x="1980" y="53"/>
                  <a:pt x="1994" y="17"/>
                  <a:pt x="2068" y="10"/>
                </a:cubicBezTo>
                <a:cubicBezTo>
                  <a:pt x="2142" y="3"/>
                  <a:pt x="2249" y="0"/>
                  <a:pt x="2309" y="30"/>
                </a:cubicBezTo>
                <a:cubicBezTo>
                  <a:pt x="2369" y="60"/>
                  <a:pt x="2392" y="66"/>
                  <a:pt x="2430" y="190"/>
                </a:cubicBezTo>
                <a:cubicBezTo>
                  <a:pt x="2468" y="314"/>
                  <a:pt x="2536" y="589"/>
                  <a:pt x="2537" y="773"/>
                </a:cubicBezTo>
                <a:cubicBezTo>
                  <a:pt x="2538" y="957"/>
                  <a:pt x="2494" y="1161"/>
                  <a:pt x="2436" y="1296"/>
                </a:cubicBezTo>
                <a:cubicBezTo>
                  <a:pt x="2378" y="1431"/>
                  <a:pt x="2337" y="1459"/>
                  <a:pt x="2189" y="1584"/>
                </a:cubicBezTo>
                <a:cubicBezTo>
                  <a:pt x="2041" y="1709"/>
                  <a:pt x="1747" y="1967"/>
                  <a:pt x="1546" y="2046"/>
                </a:cubicBezTo>
                <a:cubicBezTo>
                  <a:pt x="1345" y="2125"/>
                  <a:pt x="1221" y="2143"/>
                  <a:pt x="983" y="2059"/>
                </a:cubicBezTo>
                <a:cubicBezTo>
                  <a:pt x="745" y="1975"/>
                  <a:pt x="238" y="1768"/>
                  <a:pt x="119" y="1543"/>
                </a:cubicBezTo>
                <a:cubicBezTo>
                  <a:pt x="0" y="1318"/>
                  <a:pt x="205" y="916"/>
                  <a:pt x="266" y="706"/>
                </a:cubicBezTo>
                <a:cubicBezTo>
                  <a:pt x="327" y="496"/>
                  <a:pt x="400" y="372"/>
                  <a:pt x="487" y="284"/>
                </a:cubicBezTo>
                <a:cubicBezTo>
                  <a:pt x="574" y="196"/>
                  <a:pt x="703" y="225"/>
                  <a:pt x="795" y="197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1651000" y="4114800"/>
            <a:ext cx="1473200" cy="762000"/>
          </a:xfrm>
          <a:custGeom>
            <a:avLst/>
            <a:gdLst/>
            <a:ahLst/>
            <a:cxnLst>
              <a:cxn ang="0">
                <a:pos x="153" y="15"/>
              </a:cxn>
              <a:cxn ang="0">
                <a:pos x="19" y="109"/>
              </a:cxn>
              <a:cxn ang="0">
                <a:pos x="39" y="216"/>
              </a:cxn>
              <a:cxn ang="0">
                <a:pos x="120" y="277"/>
              </a:cxn>
              <a:cxn ang="0">
                <a:pos x="193" y="196"/>
              </a:cxn>
              <a:cxn ang="0">
                <a:pos x="347" y="116"/>
              </a:cxn>
              <a:cxn ang="0">
                <a:pos x="321" y="22"/>
              </a:cxn>
              <a:cxn ang="0">
                <a:pos x="153" y="15"/>
              </a:cxn>
            </a:cxnLst>
            <a:rect l="0" t="0" r="r" b="b"/>
            <a:pathLst>
              <a:path w="368" h="280">
                <a:moveTo>
                  <a:pt x="153" y="15"/>
                </a:moveTo>
                <a:cubicBezTo>
                  <a:pt x="103" y="30"/>
                  <a:pt x="38" y="76"/>
                  <a:pt x="19" y="109"/>
                </a:cubicBezTo>
                <a:cubicBezTo>
                  <a:pt x="0" y="142"/>
                  <a:pt x="22" y="188"/>
                  <a:pt x="39" y="216"/>
                </a:cubicBezTo>
                <a:cubicBezTo>
                  <a:pt x="56" y="244"/>
                  <a:pt x="94" y="280"/>
                  <a:pt x="120" y="277"/>
                </a:cubicBezTo>
                <a:cubicBezTo>
                  <a:pt x="146" y="274"/>
                  <a:pt x="155" y="223"/>
                  <a:pt x="193" y="196"/>
                </a:cubicBezTo>
                <a:cubicBezTo>
                  <a:pt x="231" y="169"/>
                  <a:pt x="326" y="145"/>
                  <a:pt x="347" y="116"/>
                </a:cubicBezTo>
                <a:cubicBezTo>
                  <a:pt x="368" y="87"/>
                  <a:pt x="351" y="41"/>
                  <a:pt x="321" y="22"/>
                </a:cubicBezTo>
                <a:cubicBezTo>
                  <a:pt x="291" y="3"/>
                  <a:pt x="203" y="0"/>
                  <a:pt x="153" y="15"/>
                </a:cubicBezTo>
                <a:close/>
              </a:path>
            </a:pathLst>
          </a:custGeom>
          <a:noFill/>
          <a:ln w="19050" cap="flat" cmpd="sng">
            <a:solidFill>
              <a:srgbClr val="996633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585913" y="4706937"/>
            <a:ext cx="319087" cy="328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676400" y="4152900"/>
            <a:ext cx="2603500" cy="2173288"/>
            <a:chOff x="1497" y="2029"/>
            <a:chExt cx="1640" cy="1369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97" y="3005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1250950" y="4108450"/>
            <a:ext cx="2517775" cy="2516188"/>
            <a:chOff x="1229" y="2001"/>
            <a:chExt cx="1586" cy="1585"/>
          </a:xfrm>
        </p:grpSpPr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229" y="2739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2506" y="2021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2764" y="2001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5105400" y="53340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97"/>
          <p:cNvSpPr txBox="1">
            <a:spLocks noChangeArrowheads="1"/>
          </p:cNvSpPr>
          <p:nvPr/>
        </p:nvSpPr>
        <p:spPr bwMode="auto">
          <a:xfrm>
            <a:off x="5092700" y="4587875"/>
            <a:ext cx="1993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Sonication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Centrifuge.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90600" y="760274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Pellet is </a:t>
            </a:r>
            <a:r>
              <a:rPr lang="en-US" dirty="0" err="1" smtClean="0"/>
              <a:t>resuspended</a:t>
            </a:r>
            <a:r>
              <a:rPr lang="en-US" dirty="0" smtClean="0"/>
              <a:t> in the </a:t>
            </a:r>
            <a:r>
              <a:rPr lang="en-US" dirty="0" err="1" smtClean="0"/>
              <a:t>lysis</a:t>
            </a:r>
            <a:r>
              <a:rPr lang="en-US" dirty="0" smtClean="0"/>
              <a:t> buffer containing, and </a:t>
            </a:r>
            <a:r>
              <a:rPr lang="en-US" dirty="0" err="1" smtClean="0"/>
              <a:t>sonicated</a:t>
            </a:r>
            <a:r>
              <a:rPr lang="en-US" dirty="0" smtClean="0"/>
              <a:t> to further liberate the protein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 Spin down the denaturing </a:t>
            </a:r>
            <a:r>
              <a:rPr lang="en-US" dirty="0" err="1" smtClean="0"/>
              <a:t>lysis</a:t>
            </a:r>
            <a:r>
              <a:rPr lang="en-US" dirty="0" smtClean="0"/>
              <a:t> buffer, cell wall and debris will pellet at the bottom and our protein is in the soluble supernatant.</a:t>
            </a:r>
          </a:p>
          <a:p>
            <a:endParaRPr lang="en-US" dirty="0"/>
          </a:p>
        </p:txBody>
      </p:sp>
      <p:pic>
        <p:nvPicPr>
          <p:cNvPr id="157698" name="Picture 2" descr="http://chemwiki.ucdavis.edu/@api/deki/files/1325/precipitation_reactions.jpg?revision=1"/>
          <p:cNvPicPr>
            <a:picLocks noChangeAspect="1" noChangeArrowheads="1"/>
          </p:cNvPicPr>
          <p:nvPr/>
        </p:nvPicPr>
        <p:blipFill>
          <a:blip r:embed="rId2"/>
          <a:srcRect l="36145" t="19788" r="39759" b="15684"/>
          <a:stretch>
            <a:fillRect/>
          </a:stretch>
        </p:blipFill>
        <p:spPr bwMode="auto">
          <a:xfrm>
            <a:off x="4275928" y="2438400"/>
            <a:ext cx="600872" cy="1371600"/>
          </a:xfrm>
          <a:prstGeom prst="rect">
            <a:avLst/>
          </a:prstGeom>
          <a:noFill/>
        </p:spPr>
      </p:pic>
      <p:pic>
        <p:nvPicPr>
          <p:cNvPr id="157700" name="Picture 4" descr="http://chemwiki.ucdavis.edu/@api/deki/files/1325/precipitation_reactions.jpg?revision=1"/>
          <p:cNvPicPr>
            <a:picLocks noChangeAspect="1" noChangeArrowheads="1"/>
          </p:cNvPicPr>
          <p:nvPr/>
        </p:nvPicPr>
        <p:blipFill>
          <a:blip r:embed="rId2"/>
          <a:srcRect l="59036" t="19788" r="14457" b="15194"/>
          <a:stretch>
            <a:fillRect/>
          </a:stretch>
        </p:blipFill>
        <p:spPr bwMode="auto">
          <a:xfrm>
            <a:off x="7696200" y="2362200"/>
            <a:ext cx="692426" cy="1447800"/>
          </a:xfrm>
          <a:prstGeom prst="rect">
            <a:avLst/>
          </a:prstGeom>
          <a:noFill/>
        </p:spPr>
      </p:pic>
      <p:cxnSp>
        <p:nvCxnSpPr>
          <p:cNvPr id="82" name="Straight Connector 81"/>
          <p:cNvCxnSpPr/>
          <p:nvPr/>
        </p:nvCxnSpPr>
        <p:spPr>
          <a:xfrm rot="5400000" flipH="1" flipV="1">
            <a:off x="7649028" y="2362200"/>
            <a:ext cx="838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772400" y="1487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Soluble proteins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5181600" y="31242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5168900" y="2454275"/>
            <a:ext cx="1993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Sonication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Centrifuge. </a:t>
            </a:r>
          </a:p>
        </p:txBody>
      </p:sp>
      <p:sp>
        <p:nvSpPr>
          <p:cNvPr id="86" name="Curved Up Arrow 85"/>
          <p:cNvSpPr/>
          <p:nvPr/>
        </p:nvSpPr>
        <p:spPr>
          <a:xfrm rot="16200000">
            <a:off x="8058150" y="3638550"/>
            <a:ext cx="14097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955800" y="1371600"/>
            <a:ext cx="223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1926163" y="990600"/>
            <a:ext cx="5081309" cy="3124200"/>
            <a:chOff x="1016526" y="990600"/>
            <a:chExt cx="5081309" cy="3124200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3454400" y="1371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016526" y="990600"/>
              <a:ext cx="5081309" cy="3124200"/>
              <a:chOff x="480" y="697"/>
              <a:chExt cx="2401" cy="2624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27273"/>
              <a:stretch>
                <a:fillRect/>
              </a:stretch>
            </p:blipFill>
            <p:spPr bwMode="auto">
              <a:xfrm>
                <a:off x="480" y="1104"/>
                <a:ext cx="2256" cy="2217"/>
              </a:xfrm>
              <a:prstGeom prst="rect">
                <a:avLst/>
              </a:prstGeom>
              <a:noFill/>
            </p:spPr>
          </p:pic>
          <p:sp>
            <p:nvSpPr>
              <p:cNvPr id="9221" name="Text Box 5"/>
              <p:cNvSpPr txBox="1">
                <a:spLocks noChangeArrowheads="1"/>
              </p:cNvSpPr>
              <p:nvPr/>
            </p:nvSpPr>
            <p:spPr bwMode="auto">
              <a:xfrm>
                <a:off x="665" y="697"/>
                <a:ext cx="77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Arial" charset="0"/>
                  </a:rPr>
                  <a:t>Uninduced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1680" y="708"/>
                <a:ext cx="120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Induced Samples</a:t>
                </a:r>
              </a:p>
            </p:txBody>
          </p:sp>
        </p:grp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05000" y="304800"/>
            <a:ext cx="5453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Expression </a:t>
            </a:r>
            <a:r>
              <a:rPr lang="en-US" sz="2800" b="1" dirty="0" smtClean="0">
                <a:latin typeface="Arial" charset="0"/>
              </a:rPr>
              <a:t>of </a:t>
            </a:r>
            <a:r>
              <a:rPr lang="en-US" sz="2800" b="1" dirty="0">
                <a:latin typeface="Arial" charset="0"/>
              </a:rPr>
              <a:t>protein in </a:t>
            </a:r>
            <a:r>
              <a:rPr lang="en-US" sz="2800" b="1" i="1" dirty="0">
                <a:latin typeface="Arial" charset="0"/>
              </a:rPr>
              <a:t>E. coli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17600" y="4916269"/>
            <a:ext cx="756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</a:rPr>
              <a:t>We want to work with pure </a:t>
            </a:r>
            <a:r>
              <a:rPr lang="en-US" sz="2400" b="1" dirty="0" smtClean="0">
                <a:latin typeface="Arial" charset="0"/>
              </a:rPr>
              <a:t>proteins. </a:t>
            </a:r>
            <a:r>
              <a:rPr lang="en-US" sz="2400" b="1" dirty="0">
                <a:latin typeface="Arial" charset="0"/>
              </a:rPr>
              <a:t>How do we purify </a:t>
            </a:r>
            <a:r>
              <a:rPr lang="en-US" sz="2400" b="1" dirty="0" smtClean="0">
                <a:latin typeface="Arial" charset="0"/>
              </a:rPr>
              <a:t>it from </a:t>
            </a:r>
            <a:r>
              <a:rPr lang="en-US" sz="2400" b="1" dirty="0">
                <a:latin typeface="Arial" charset="0"/>
              </a:rPr>
              <a:t>all the other </a:t>
            </a:r>
            <a:r>
              <a:rPr lang="en-US" sz="2400" b="1" i="1" dirty="0">
                <a:latin typeface="Arial" charset="0"/>
              </a:rPr>
              <a:t>E. coli</a:t>
            </a:r>
            <a:r>
              <a:rPr lang="en-US" sz="2400" b="1" dirty="0">
                <a:latin typeface="Arial" charset="0"/>
              </a:rPr>
              <a:t> proteins?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Why purify a protein?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sz="3600" dirty="0"/>
              <a:t>To study its </a:t>
            </a:r>
            <a:r>
              <a:rPr lang="en-US" sz="3600" dirty="0" smtClean="0"/>
              <a:t>function, Activity</a:t>
            </a:r>
            <a:endParaRPr lang="en-US" sz="3600" dirty="0"/>
          </a:p>
          <a:p>
            <a:r>
              <a:rPr lang="en-US" sz="3600" dirty="0" smtClean="0"/>
              <a:t>For </a:t>
            </a:r>
            <a:r>
              <a:rPr lang="en-US" sz="3600" dirty="0"/>
              <a:t>industrial or therapeutic </a:t>
            </a:r>
            <a:r>
              <a:rPr lang="en-US" sz="3600" dirty="0" smtClean="0"/>
              <a:t>applications</a:t>
            </a:r>
          </a:p>
          <a:p>
            <a:pPr lvl="0"/>
            <a:r>
              <a:rPr lang="en-US" sz="3600" dirty="0" smtClean="0"/>
              <a:t>Study protein regulation and protein interactions</a:t>
            </a:r>
          </a:p>
          <a:p>
            <a:r>
              <a:rPr lang="en-US" sz="3600" dirty="0" smtClean="0"/>
              <a:t>Produce Antibodies</a:t>
            </a:r>
          </a:p>
          <a:p>
            <a:pPr lvl="0"/>
            <a:r>
              <a:rPr lang="en-US" sz="3600" dirty="0" smtClean="0"/>
              <a:t>Perform structural analysis by X-Ray and Crystallography</a:t>
            </a:r>
          </a:p>
          <a:p>
            <a:endParaRPr lang="en-US" sz="3600" dirty="0" smtClean="0"/>
          </a:p>
          <a:p>
            <a:pPr lvl="0"/>
            <a:endParaRPr lang="en-US" sz="2800" dirty="0" smtClean="0"/>
          </a:p>
          <a:p>
            <a:endParaRPr lang="en-US" sz="2800" dirty="0" smtClean="0"/>
          </a:p>
          <a:p>
            <a:endParaRPr lang="en-US" sz="2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5486400"/>
            <a:ext cx="7543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purify a protein?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farash.elfarash-PC\Downloads\40279659.pn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838200" y="14478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Affinity chromatography (AC)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AC?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AC</a:t>
            </a:r>
            <a:r>
              <a:rPr lang="en-US" dirty="0" smtClean="0"/>
              <a:t> </a:t>
            </a:r>
            <a:r>
              <a:rPr lang="en-US" dirty="0"/>
              <a:t>is a technique enabling purification of a </a:t>
            </a:r>
            <a:r>
              <a:rPr lang="en-US" dirty="0" err="1"/>
              <a:t>biomolecule</a:t>
            </a:r>
            <a:r>
              <a:rPr lang="en-US" dirty="0"/>
              <a:t> with respect to biological function or individual chemical structure. </a:t>
            </a:r>
          </a:p>
          <a:p>
            <a:r>
              <a:rPr lang="en-US" dirty="0"/>
              <a:t>AC is designed to purify a particular molecule from a mixed sample.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rot="4819905">
            <a:off x="1340644" y="2940844"/>
            <a:ext cx="1588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rot="5937590">
            <a:off x="1359694" y="2407444"/>
            <a:ext cx="1588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60463" y="1309688"/>
            <a:ext cx="2725737" cy="2976562"/>
            <a:chOff x="1379" y="2033"/>
            <a:chExt cx="1717" cy="1875"/>
          </a:xfrm>
        </p:grpSpPr>
        <p:sp>
          <p:nvSpPr>
            <p:cNvPr id="34821" name="Freeform 5"/>
            <p:cNvSpPr>
              <a:spLocks/>
            </p:cNvSpPr>
            <p:nvPr/>
          </p:nvSpPr>
          <p:spPr bwMode="auto">
            <a:xfrm rot="680933">
              <a:off x="1379" y="2033"/>
              <a:ext cx="880" cy="1875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597" y="350"/>
                </a:cxn>
                <a:cxn ang="0">
                  <a:pos x="338" y="418"/>
                </a:cxn>
                <a:cxn ang="0">
                  <a:pos x="55" y="666"/>
                </a:cxn>
                <a:cxn ang="0">
                  <a:pos x="21" y="1039"/>
                </a:cxn>
                <a:cxn ang="0">
                  <a:pos x="180" y="1355"/>
                </a:cxn>
                <a:cxn ang="0">
                  <a:pos x="530" y="1502"/>
                </a:cxn>
                <a:cxn ang="0">
                  <a:pos x="789" y="1491"/>
                </a:cxn>
                <a:cxn ang="0">
                  <a:pos x="857" y="1581"/>
                </a:cxn>
                <a:cxn ang="0">
                  <a:pos x="880" y="1875"/>
                </a:cxn>
              </a:cxnLst>
              <a:rect l="0" t="0" r="r" b="b"/>
              <a:pathLst>
                <a:path w="880" h="1875">
                  <a:moveTo>
                    <a:pt x="451" y="0"/>
                  </a:moveTo>
                  <a:cubicBezTo>
                    <a:pt x="533" y="140"/>
                    <a:pt x="616" y="280"/>
                    <a:pt x="597" y="350"/>
                  </a:cubicBezTo>
                  <a:cubicBezTo>
                    <a:pt x="578" y="420"/>
                    <a:pt x="428" y="365"/>
                    <a:pt x="338" y="418"/>
                  </a:cubicBezTo>
                  <a:cubicBezTo>
                    <a:pt x="248" y="471"/>
                    <a:pt x="108" y="563"/>
                    <a:pt x="55" y="666"/>
                  </a:cubicBezTo>
                  <a:cubicBezTo>
                    <a:pt x="2" y="769"/>
                    <a:pt x="0" y="924"/>
                    <a:pt x="21" y="1039"/>
                  </a:cubicBezTo>
                  <a:cubicBezTo>
                    <a:pt x="42" y="1154"/>
                    <a:pt x="95" y="1278"/>
                    <a:pt x="180" y="1355"/>
                  </a:cubicBezTo>
                  <a:cubicBezTo>
                    <a:pt x="265" y="1432"/>
                    <a:pt x="429" y="1479"/>
                    <a:pt x="530" y="1502"/>
                  </a:cubicBezTo>
                  <a:cubicBezTo>
                    <a:pt x="631" y="1525"/>
                    <a:pt x="735" y="1478"/>
                    <a:pt x="789" y="1491"/>
                  </a:cubicBezTo>
                  <a:cubicBezTo>
                    <a:pt x="843" y="1504"/>
                    <a:pt x="842" y="1517"/>
                    <a:pt x="857" y="1581"/>
                  </a:cubicBezTo>
                  <a:cubicBezTo>
                    <a:pt x="872" y="1645"/>
                    <a:pt x="876" y="1760"/>
                    <a:pt x="880" y="1875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38" y="2446"/>
              <a:ext cx="1558" cy="1128"/>
              <a:chOff x="1538" y="2446"/>
              <a:chExt cx="1558" cy="1128"/>
            </a:xfrm>
          </p:grpSpPr>
          <p:sp>
            <p:nvSpPr>
              <p:cNvPr id="34823" name="Line 7"/>
              <p:cNvSpPr>
                <a:spLocks noChangeShapeType="1"/>
              </p:cNvSpPr>
              <p:nvPr/>
            </p:nvSpPr>
            <p:spPr bwMode="auto">
              <a:xfrm>
                <a:off x="2056" y="2446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4" name="Line 8"/>
              <p:cNvSpPr>
                <a:spLocks noChangeShapeType="1"/>
              </p:cNvSpPr>
              <p:nvPr/>
            </p:nvSpPr>
            <p:spPr bwMode="auto">
              <a:xfrm>
                <a:off x="2057" y="339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5" name="Line 9"/>
              <p:cNvSpPr>
                <a:spLocks noChangeShapeType="1"/>
              </p:cNvSpPr>
              <p:nvPr/>
            </p:nvSpPr>
            <p:spPr bwMode="auto">
              <a:xfrm rot="3356287">
                <a:off x="1686" y="3306"/>
                <a:ext cx="2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 rot="7397945">
                <a:off x="1696" y="2491"/>
                <a:ext cx="1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1955" y="3232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28" name="Text Box 12"/>
              <p:cNvSpPr txBox="1">
                <a:spLocks noChangeArrowheads="1"/>
              </p:cNvSpPr>
              <p:nvPr/>
            </p:nvSpPr>
            <p:spPr bwMode="auto">
              <a:xfrm>
                <a:off x="1715" y="3208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29" name="Text Box 13"/>
              <p:cNvSpPr txBox="1">
                <a:spLocks noChangeArrowheads="1"/>
              </p:cNvSpPr>
              <p:nvPr/>
            </p:nvSpPr>
            <p:spPr bwMode="auto">
              <a:xfrm>
                <a:off x="1538" y="3019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0" name="Text Box 14"/>
              <p:cNvSpPr txBox="1">
                <a:spLocks noChangeArrowheads="1"/>
              </p:cNvSpPr>
              <p:nvPr/>
            </p:nvSpPr>
            <p:spPr bwMode="auto">
              <a:xfrm>
                <a:off x="1544" y="2755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1" name="Text Box 15"/>
              <p:cNvSpPr txBox="1">
                <a:spLocks noChangeArrowheads="1"/>
              </p:cNvSpPr>
              <p:nvPr/>
            </p:nvSpPr>
            <p:spPr bwMode="auto">
              <a:xfrm>
                <a:off x="1718" y="2569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1961" y="2572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3" name="Oval 17"/>
              <p:cNvSpPr>
                <a:spLocks noChangeArrowheads="1"/>
              </p:cNvSpPr>
              <p:nvPr/>
            </p:nvSpPr>
            <p:spPr bwMode="auto">
              <a:xfrm>
                <a:off x="2640" y="2736"/>
                <a:ext cx="456" cy="4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4" name="Line 18"/>
              <p:cNvSpPr>
                <a:spLocks noChangeShapeType="1"/>
              </p:cNvSpPr>
              <p:nvPr/>
            </p:nvSpPr>
            <p:spPr bwMode="auto">
              <a:xfrm>
                <a:off x="2088" y="2688"/>
                <a:ext cx="51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5" name="Line 19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742" cy="2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6" name="Line 20"/>
              <p:cNvSpPr>
                <a:spLocks noChangeShapeType="1"/>
              </p:cNvSpPr>
              <p:nvPr/>
            </p:nvSpPr>
            <p:spPr bwMode="auto">
              <a:xfrm>
                <a:off x="1764" y="2916"/>
                <a:ext cx="862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7" name="Line 21"/>
              <p:cNvSpPr>
                <a:spLocks noChangeShapeType="1"/>
              </p:cNvSpPr>
              <p:nvPr/>
            </p:nvSpPr>
            <p:spPr bwMode="auto">
              <a:xfrm flipV="1">
                <a:off x="1800" y="3084"/>
                <a:ext cx="802" cy="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8" name="Line 22"/>
              <p:cNvSpPr>
                <a:spLocks noChangeShapeType="1"/>
              </p:cNvSpPr>
              <p:nvPr/>
            </p:nvSpPr>
            <p:spPr bwMode="auto">
              <a:xfrm flipV="1">
                <a:off x="1920" y="3132"/>
                <a:ext cx="70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9" name="Line 23"/>
              <p:cNvSpPr>
                <a:spLocks noChangeShapeType="1"/>
              </p:cNvSpPr>
              <p:nvPr/>
            </p:nvSpPr>
            <p:spPr bwMode="auto">
              <a:xfrm flipV="1">
                <a:off x="2232" y="3168"/>
                <a:ext cx="418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375025" y="3259138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Ni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233612" y="-31750"/>
            <a:ext cx="5233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G Times" pitchFamily="18" charset="0"/>
              </a:rPr>
              <a:t>Affinity Chromatography</a:t>
            </a:r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5632450" y="1111250"/>
            <a:ext cx="1898650" cy="3117850"/>
          </a:xfrm>
          <a:custGeom>
            <a:avLst/>
            <a:gdLst/>
            <a:ahLst/>
            <a:cxnLst>
              <a:cxn ang="0">
                <a:pos x="964" y="156"/>
              </a:cxn>
              <a:cxn ang="0">
                <a:pos x="568" y="240"/>
              </a:cxn>
              <a:cxn ang="0">
                <a:pos x="268" y="420"/>
              </a:cxn>
              <a:cxn ang="0">
                <a:pos x="52" y="744"/>
              </a:cxn>
              <a:cxn ang="0">
                <a:pos x="16" y="1248"/>
              </a:cxn>
              <a:cxn ang="0">
                <a:pos x="148" y="1836"/>
              </a:cxn>
              <a:cxn ang="0">
                <a:pos x="532" y="2220"/>
              </a:cxn>
              <a:cxn ang="0">
                <a:pos x="940" y="2364"/>
              </a:cxn>
              <a:cxn ang="0">
                <a:pos x="1156" y="2376"/>
              </a:cxn>
              <a:cxn ang="0">
                <a:pos x="1180" y="2232"/>
              </a:cxn>
              <a:cxn ang="0">
                <a:pos x="1108" y="1176"/>
              </a:cxn>
              <a:cxn ang="0">
                <a:pos x="964" y="156"/>
              </a:cxn>
            </a:cxnLst>
            <a:rect l="0" t="0" r="r" b="b"/>
            <a:pathLst>
              <a:path w="1196" h="2432">
                <a:moveTo>
                  <a:pt x="964" y="156"/>
                </a:moveTo>
                <a:cubicBezTo>
                  <a:pt x="874" y="0"/>
                  <a:pt x="684" y="196"/>
                  <a:pt x="568" y="240"/>
                </a:cubicBezTo>
                <a:cubicBezTo>
                  <a:pt x="452" y="284"/>
                  <a:pt x="354" y="336"/>
                  <a:pt x="268" y="420"/>
                </a:cubicBezTo>
                <a:cubicBezTo>
                  <a:pt x="182" y="504"/>
                  <a:pt x="94" y="606"/>
                  <a:pt x="52" y="744"/>
                </a:cubicBezTo>
                <a:cubicBezTo>
                  <a:pt x="10" y="882"/>
                  <a:pt x="0" y="1066"/>
                  <a:pt x="16" y="1248"/>
                </a:cubicBezTo>
                <a:cubicBezTo>
                  <a:pt x="32" y="1430"/>
                  <a:pt x="62" y="1674"/>
                  <a:pt x="148" y="1836"/>
                </a:cubicBezTo>
                <a:cubicBezTo>
                  <a:pt x="234" y="1998"/>
                  <a:pt x="400" y="2132"/>
                  <a:pt x="532" y="2220"/>
                </a:cubicBezTo>
                <a:cubicBezTo>
                  <a:pt x="664" y="2308"/>
                  <a:pt x="836" y="2338"/>
                  <a:pt x="940" y="2364"/>
                </a:cubicBezTo>
                <a:cubicBezTo>
                  <a:pt x="1044" y="2390"/>
                  <a:pt x="1116" y="2398"/>
                  <a:pt x="1156" y="2376"/>
                </a:cubicBezTo>
                <a:cubicBezTo>
                  <a:pt x="1196" y="2354"/>
                  <a:pt x="1188" y="2432"/>
                  <a:pt x="1180" y="2232"/>
                </a:cubicBezTo>
                <a:cubicBezTo>
                  <a:pt x="1172" y="2032"/>
                  <a:pt x="1138" y="1526"/>
                  <a:pt x="1108" y="1176"/>
                </a:cubicBezTo>
                <a:cubicBezTo>
                  <a:pt x="1078" y="826"/>
                  <a:pt x="1054" y="312"/>
                  <a:pt x="964" y="156"/>
                </a:cubicBez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3600450" y="1873250"/>
            <a:ext cx="21145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3924300" y="2654300"/>
            <a:ext cx="17716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3867150" y="2978150"/>
            <a:ext cx="17907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3657600" y="3149600"/>
            <a:ext cx="287655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099175" y="4173538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Agarose</a:t>
            </a:r>
          </a:p>
        </p:txBody>
      </p:sp>
      <p:grpSp>
        <p:nvGrpSpPr>
          <p:cNvPr id="33" name="Group 3"/>
          <p:cNvGrpSpPr/>
          <p:nvPr/>
        </p:nvGrpSpPr>
        <p:grpSpPr>
          <a:xfrm>
            <a:off x="228600" y="4648200"/>
            <a:ext cx="8839200" cy="2209800"/>
            <a:chOff x="457200" y="2362201"/>
            <a:chExt cx="8895433" cy="2104576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/>
            <a:srcRect b="48649"/>
            <a:stretch>
              <a:fillRect/>
            </a:stretch>
          </p:blipFill>
          <p:spPr bwMode="auto">
            <a:xfrm>
              <a:off x="457200" y="2362201"/>
              <a:ext cx="8895433" cy="14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2"/>
            <a:srcRect t="75676"/>
            <a:stretch>
              <a:fillRect/>
            </a:stretch>
          </p:blipFill>
          <p:spPr bwMode="auto">
            <a:xfrm>
              <a:off x="457200" y="3780975"/>
              <a:ext cx="8895433" cy="685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Cloud 35"/>
          <p:cNvSpPr/>
          <p:nvPr/>
        </p:nvSpPr>
        <p:spPr>
          <a:xfrm>
            <a:off x="1524000" y="762000"/>
            <a:ext cx="1371600" cy="6858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38400" y="1223963"/>
            <a:ext cx="5576888" cy="4260850"/>
            <a:chOff x="1536" y="771"/>
            <a:chExt cx="3513" cy="268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36" y="1344"/>
              <a:ext cx="2508" cy="2111"/>
              <a:chOff x="1536" y="1344"/>
              <a:chExt cx="2508" cy="2111"/>
            </a:xfrm>
          </p:grpSpPr>
          <p:pic>
            <p:nvPicPr>
              <p:cNvPr id="13316" name="Picture 4" descr="affinity1"/>
              <p:cNvPicPr>
                <a:picLocks noChangeAspect="1" noChangeArrowheads="1"/>
              </p:cNvPicPr>
              <p:nvPr/>
            </p:nvPicPr>
            <p:blipFill>
              <a:blip r:embed="rId2"/>
              <a:srcRect t="4350"/>
              <a:stretch>
                <a:fillRect/>
              </a:stretch>
            </p:blipFill>
            <p:spPr bwMode="auto">
              <a:xfrm>
                <a:off x="1536" y="1344"/>
                <a:ext cx="2508" cy="2111"/>
              </a:xfrm>
              <a:prstGeom prst="rect">
                <a:avLst/>
              </a:prstGeom>
              <a:noFill/>
            </p:spPr>
          </p:pic>
          <p:sp>
            <p:nvSpPr>
              <p:cNvPr id="13317" name="Rectangle 5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464" y="1635"/>
              <a:ext cx="5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Comic Sans MS" pitchFamily="66" charset="0"/>
                </a:rPr>
                <a:t>Matrix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408" y="771"/>
              <a:ext cx="1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Comic Sans MS" pitchFamily="66" charset="0"/>
                </a:rPr>
                <a:t>Affinity Ligand</a:t>
              </a: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H="1">
              <a:off x="3504" y="1008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3408" y="1776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finit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81200"/>
            <a:ext cx="3981450" cy="3503613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362200" y="565150"/>
            <a:ext cx="447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Step 1.</a:t>
            </a:r>
            <a:r>
              <a:rPr lang="en-US" sz="2400"/>
              <a:t> Loading affinity column.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affinit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3538538" cy="484346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90600" y="565150"/>
            <a:ext cx="751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Step 2.</a:t>
            </a:r>
            <a:r>
              <a:rPr lang="en-US" sz="2400"/>
              <a:t> Proteins sieve through matrix of affinity beads.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ffinity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191250" cy="44958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76400" y="533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Step 5.</a:t>
            </a:r>
            <a:r>
              <a:rPr lang="en-US" sz="2400"/>
              <a:t> Wash off proteins that bind loosely.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affinity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295400"/>
            <a:ext cx="6419850" cy="466090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43000" y="2286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/>
              <a:t>Step 6</a:t>
            </a:r>
            <a:r>
              <a:rPr lang="en-US" sz="2400"/>
              <a:t>. Elute proteins that bind tightly to ligand and collect purified protein of interest.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Elution with </a:t>
            </a:r>
            <a:r>
              <a:rPr lang="en-US" b="1" dirty="0" err="1" smtClean="0"/>
              <a:t>imidazole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 </a:t>
            </a:r>
            <a:r>
              <a:rPr lang="en-US" b="1" dirty="0" err="1" smtClean="0"/>
              <a:t>imidazole</a:t>
            </a:r>
            <a:r>
              <a:rPr lang="en-US" b="1" dirty="0" smtClean="0"/>
              <a:t>?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10200" y="266541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News Gothic MT" pitchFamily="-108" charset="0"/>
              </a:rPr>
              <a:t>The </a:t>
            </a:r>
            <a:r>
              <a:rPr lang="en-US" dirty="0" err="1">
                <a:latin typeface="News Gothic MT" pitchFamily="-108" charset="0"/>
              </a:rPr>
              <a:t>imidazole</a:t>
            </a:r>
            <a:r>
              <a:rPr lang="en-US" dirty="0">
                <a:latin typeface="News Gothic MT" pitchFamily="-108" charset="0"/>
              </a:rPr>
              <a:t> ring is part of </a:t>
            </a:r>
            <a:r>
              <a:rPr lang="en-US" dirty="0" smtClean="0">
                <a:latin typeface="News Gothic MT" pitchFamily="-108" charset="0"/>
              </a:rPr>
              <a:t>the structure </a:t>
            </a:r>
            <a:r>
              <a:rPr lang="en-US" dirty="0">
                <a:latin typeface="News Gothic MT" pitchFamily="-108" charset="0"/>
              </a:rPr>
              <a:t>of </a:t>
            </a:r>
            <a:r>
              <a:rPr lang="en-US" dirty="0" err="1">
                <a:latin typeface="News Gothic MT" pitchFamily="-108" charset="0"/>
              </a:rPr>
              <a:t>histidine</a:t>
            </a:r>
            <a:endParaRPr lang="en-US" dirty="0">
              <a:latin typeface="News Gothic MT" pitchFamily="-108" charset="0"/>
            </a:endParaRPr>
          </a:p>
        </p:txBody>
      </p:sp>
      <p:pic>
        <p:nvPicPr>
          <p:cNvPr id="29700" name="Picture 17"/>
          <p:cNvPicPr>
            <a:picLocks noChangeAspect="1" noChangeArrowheads="1"/>
          </p:cNvPicPr>
          <p:nvPr/>
        </p:nvPicPr>
        <p:blipFill>
          <a:blip r:embed="rId2"/>
          <a:srcRect l="64815" t="4468" r="926" b="18089"/>
          <a:stretch>
            <a:fillRect/>
          </a:stretch>
        </p:blipFill>
        <p:spPr bwMode="auto">
          <a:xfrm>
            <a:off x="762000" y="2238375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62313" y="5786438"/>
            <a:ext cx="1023937" cy="581025"/>
            <a:chOff x="2064" y="3753"/>
            <a:chExt cx="645" cy="366"/>
          </a:xfrm>
        </p:grpSpPr>
        <p:sp>
          <p:nvSpPr>
            <p:cNvPr id="29709" name="Text Box 18"/>
            <p:cNvSpPr txBox="1">
              <a:spLocks noChangeArrowheads="1"/>
            </p:cNvSpPr>
            <p:nvPr/>
          </p:nvSpPr>
          <p:spPr bwMode="auto">
            <a:xfrm>
              <a:off x="2064" y="3792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News Gothic MT" pitchFamily="-108" charset="0"/>
                </a:rPr>
                <a:t>Ni</a:t>
              </a:r>
            </a:p>
          </p:txBody>
        </p:sp>
        <p:sp>
          <p:nvSpPr>
            <p:cNvPr id="29710" name="Text Box 19"/>
            <p:cNvSpPr txBox="1">
              <a:spLocks noChangeArrowheads="1"/>
            </p:cNvSpPr>
            <p:nvPr/>
          </p:nvSpPr>
          <p:spPr bwMode="auto">
            <a:xfrm>
              <a:off x="2325" y="3753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News Gothic MT" pitchFamily="-108" charset="0"/>
                </a:rPr>
                <a:t>2+</a:t>
              </a:r>
            </a:p>
          </p:txBody>
        </p:sp>
      </p:grpSp>
      <p:sp>
        <p:nvSpPr>
          <p:cNvPr id="29702" name="Line 26"/>
          <p:cNvSpPr>
            <a:spLocks noChangeShapeType="1"/>
          </p:cNvSpPr>
          <p:nvPr/>
        </p:nvSpPr>
        <p:spPr bwMode="auto">
          <a:xfrm>
            <a:off x="2967038" y="5562600"/>
            <a:ext cx="381000" cy="381000"/>
          </a:xfrm>
          <a:prstGeom prst="line">
            <a:avLst/>
          </a:prstGeom>
          <a:noFill/>
          <a:ln w="38100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638800" y="3733800"/>
            <a:ext cx="3167063" cy="2619375"/>
            <a:chOff x="3552" y="2352"/>
            <a:chExt cx="1995" cy="1650"/>
          </a:xfrm>
        </p:grpSpPr>
        <p:pic>
          <p:nvPicPr>
            <p:cNvPr id="29704" name="Picture 5"/>
            <p:cNvPicPr>
              <a:picLocks noChangeAspect="1" noChangeArrowheads="1"/>
            </p:cNvPicPr>
            <p:nvPr/>
          </p:nvPicPr>
          <p:blipFill>
            <a:blip r:embed="rId3"/>
            <a:srcRect l="25926" t="34253" r="50000" b="15111"/>
            <a:stretch>
              <a:fillRect/>
            </a:stretch>
          </p:blipFill>
          <p:spPr bwMode="auto">
            <a:xfrm>
              <a:off x="3552" y="2352"/>
              <a:ext cx="124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902" y="3636"/>
              <a:ext cx="645" cy="366"/>
              <a:chOff x="2064" y="3753"/>
              <a:chExt cx="645" cy="366"/>
            </a:xfrm>
          </p:grpSpPr>
          <p:sp>
            <p:nvSpPr>
              <p:cNvPr id="29707" name="Text Box 22"/>
              <p:cNvSpPr txBox="1">
                <a:spLocks noChangeArrowheads="1"/>
              </p:cNvSpPr>
              <p:nvPr/>
            </p:nvSpPr>
            <p:spPr bwMode="auto">
              <a:xfrm>
                <a:off x="2064" y="3792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News Gothic MT" pitchFamily="-108" charset="0"/>
                  </a:rPr>
                  <a:t>Ni</a:t>
                </a:r>
              </a:p>
            </p:txBody>
          </p:sp>
          <p:sp>
            <p:nvSpPr>
              <p:cNvPr id="29708" name="Text Box 23"/>
              <p:cNvSpPr txBox="1">
                <a:spLocks noChangeArrowheads="1"/>
              </p:cNvSpPr>
              <p:nvPr/>
            </p:nvSpPr>
            <p:spPr bwMode="auto">
              <a:xfrm>
                <a:off x="2325" y="3753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News Gothic MT" pitchFamily="-108" charset="0"/>
                  </a:rPr>
                  <a:t>2+</a:t>
                </a:r>
              </a:p>
            </p:txBody>
          </p:sp>
        </p:grpSp>
        <p:sp>
          <p:nvSpPr>
            <p:cNvPr id="29706" name="Line 27"/>
            <p:cNvSpPr>
              <a:spLocks noChangeShapeType="1"/>
            </p:cNvSpPr>
            <p:nvPr/>
          </p:nvSpPr>
          <p:spPr bwMode="auto">
            <a:xfrm>
              <a:off x="4731" y="3483"/>
              <a:ext cx="240" cy="24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148263" cy="49784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19200" y="2286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/>
              <a:t>Affinity chromatography applied to recombinant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latin typeface="MS Mincho" pitchFamily="49" charset="-128"/>
              </a:rPr>
              <a:t>IMAC System</a:t>
            </a:r>
            <a:endParaRPr lang="en-US" altLang="en-US" b="1" dirty="0">
              <a:latin typeface="MS Mincho" pitchFamily="49" charset="-128"/>
            </a:endParaRPr>
          </a:p>
        </p:txBody>
      </p:sp>
      <p:pic>
        <p:nvPicPr>
          <p:cNvPr id="14339" name="Picture 3" descr="D:\DSCF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95750"/>
            <a:ext cx="3683000" cy="2762250"/>
          </a:xfrm>
          <a:prstGeom prst="rect">
            <a:avLst/>
          </a:prstGeom>
          <a:noFill/>
        </p:spPr>
      </p:pic>
      <p:pic>
        <p:nvPicPr>
          <p:cNvPr id="4" name="Picture 2" descr="http://web.nmsu.edu/~kburke/Instrumentation/Waters_HPLCSyste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01"/>
          <a:stretch>
            <a:fillRect/>
          </a:stretch>
        </p:blipFill>
        <p:spPr bwMode="auto">
          <a:xfrm>
            <a:off x="1143000" y="1066800"/>
            <a:ext cx="69342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37338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2146" name="Picture 2" descr="https://encrypted-tbn1.gstatic.com/images?q=tbn:ANd9GcQeJFYpCPd2_9P7W_Sul0hX21NlW_Q9qH_p_Ptkw_RDnAEXghw5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200399"/>
            <a:ext cx="1095375" cy="820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1981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l="17094" t="12536" r="57265" b="56695"/>
          <a:stretch>
            <a:fillRect/>
          </a:stretch>
        </p:blipFill>
        <p:spPr bwMode="auto">
          <a:xfrm>
            <a:off x="5257800" y="4343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741488" y="441325"/>
          <a:ext cx="5614987" cy="6070600"/>
        </p:xfrm>
        <a:graphic>
          <a:graphicData uri="http://schemas.openxmlformats.org/presentationml/2006/ole">
            <p:oleObj spid="_x0000_s1026" name="Bitmap Image" r:id="rId3" imgW="3409524" imgH="382005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Purity test</a:t>
            </a:r>
          </a:p>
        </p:txBody>
      </p:sp>
      <p:pic>
        <p:nvPicPr>
          <p:cNvPr id="18440" name="Picture 8" descr="15N HgD 23Mar06adj copy"/>
          <p:cNvPicPr>
            <a:picLocks noChangeAspect="1" noChangeArrowheads="1"/>
          </p:cNvPicPr>
          <p:nvPr/>
        </p:nvPicPr>
        <p:blipFill>
          <a:blip r:embed="rId2"/>
          <a:srcRect l="9181" t="2698" b="53378"/>
          <a:stretch>
            <a:fillRect/>
          </a:stretch>
        </p:blipFill>
        <p:spPr bwMode="auto">
          <a:xfrm>
            <a:off x="866775" y="3581400"/>
            <a:ext cx="8048625" cy="3276600"/>
          </a:xfrm>
          <a:prstGeom prst="rect">
            <a:avLst/>
          </a:prstGeo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981200" y="1600200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SDS-PAGE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7094" t="12536" r="57265" b="56695"/>
          <a:stretch>
            <a:fillRect/>
          </a:stretch>
        </p:blipFill>
        <p:spPr bwMode="auto">
          <a:xfrm>
            <a:off x="2362200" y="9906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AutoShape 2" descr="data:image/jpeg;base64,/9j/4AAQSkZJRgABAQAAAQABAAD/2wCEAAkGBxQREhMUEhQVFRUVGBUYGRcWFhcYFBgaGBUYFxoYFRgcHCggGholHBQXITEhJSorLi4uGB8zODMsNygtLiwBCgoKDg0OGxAQGzAkHyQtMS0sLS0sLCwsLCwsLywsLC0sLyw0LC0sLCwsLCwsLCwsLywsLCwsLCwsLCwsLCwsLP/AABEIANQA7gMBEQACEQEDEQH/xAAbAAACAwEBAQAAAAAAAAAAAAAABAIDBQEGB//EAEoQAAIBAgQCBwQHBAcGBgMAAAECEQADBBIhMQVBEyIyUWFxgQZCkbEUI1JyobPCgpLB0RUzYoOistIHJEOT4fAWNFPT4/EXNeL/xAAbAQEAAwEBAQEAAAAAAAAAAAAAAgMEAQUGB//EADYRAAICAAMFBQgCAgIDAQAAAAABAhEDITEEEjJBURNhgaHwBRQicZGxwdEG4WLxQlIVI7Iz/9oADAMBAAIRAxEAPwD7jQBQBQBQBQBQBQBQBQBQFD4y2DBdc32QZb90a0BH6YDstw/3bj/MBQB9Jb/0rnxt/wCugD6S3/pXPjb/AIPQB9MHNbg/u3PyBoCVvFoxgOpP2ZGb1XcUBfQBQBQBQBQFFzGICRmlh7qyzfurJoCP0ons27hHfCr+DMD+FAHSXOVtf2ng/gpoAz3fsW/+Y3/t0AdLcG9sH7ryfxAoA+lx2rdxfQN/kLUBO1ikYwGGb7J0YeanUUBdQBQBQBQBQBQBQBQBQBQCl3FS/RpBbmT2V25DVj1lMabiSJEgd+hA/wBYTc8G7HlkGhHnJ8aAn01tNAVEch/IVJQk9EQeJFasgcevLMfQj5xU+ykQePAgeIj7Lf4f9Vd7F9UR94j0fl+w/pFfst/h/wBVOwfVD3mPR+X7JDiCc5H7J/hNc7GR1bRAn0lu51SVbwMH8DUHCS1RZHEjLRkTg8v9WxTw3TyynYfdiokyGCx2c5XXI45cj5fy+BO9AO0BTi8SLa5j6Dv0n5AknkATQFNuwbgDXCTInIJVBPJhu3cc2ngKAs6W3bGUQI91Rt6CpKEnoiEsSMdWQbHjkrH4D5mprBfUrePHkmUPxWGC5RmYEgFtSBE+7ykfGprZ8rvyK3tVOq8zv9In7A/eP+mnYLr5f2d94fTz/o6OInmnwaf4Cudj3hbT1RYvEV5hh6T8ia48GXIktojzsszW7og5W8CAfwNVuElqi2OJGWjFsTnswyS1v3gzE5fEMdQPMkCBoBJESY9Zuh1DDY/EEaEHuIII9KAnQBQBQBQBQBQBQBQGFgscFuOpEOxcAE6GL10zPcQZHfDD3GiUY3qVznu6ajVwFu0Z8Nl+H85q9UtDPK5asjkrtkaDJXbOURyV2xRwpSzlHClds5RFrc12zjiTtXGXsn0Oo/6elRlGMtScZyjoyq5jhcurlHWUoGg7TcAmeYALr/eEcmjNOO6zXhz30btQLDK44xGUgSAHJGp0AGsDU6nUDWC0SdK6leRxulbOWcZ04zAwPsg6j7xG/poeUjWropLQzTcpahdtsF6mWdImcu+u3hNWJq/iKnFpfCSK1yztHClds5RVfBCkquZgNFmJPdMaVKNN5uiMrSyWZxrEsGkiARlHZMxqfERp5mm9lQcc7JZKWKKkw4URqdSdSTqTOk7eXKpOTZFQSOYrifQqQxzSCADqROk95WT4k7CTANM4Rempfh4ko65o0ODzlYMIhzpzAgRPjGp8SazGwfoAoAoAoAoAoAoAoDDfDJckONOtDcwelfSe46aHQkeVWxVxyM85VPPu/IfR79vssLq9z6P5BuZ7yT6VyxRw48r/AFlm4p71GZB5tpXd4boLxaydM2v3WPyEV3eI7rLFxto++vqY+dd3hukXx1oe+voZ+Vd3jm6Utxaztm17srD5gCm8c3GQ+ns39XYuH73UB8iZn8K7vDdOHC3rnbcW1+ynajxY7HykeFLZyki7C4dUgIIWbevNou2/wGw5d2lcxFUSeC7lfcb9ZzUIcS7Sxvlf5pU8PiRXi8DFLnD0cyJt3O9TB7z5gnciJ51JqiqLvI50eITml0eWVz5e6B5muWSpELmLeCLli5qCPq+uddNxEelSUqzIuCeRy1j0UBStxcoAGcQYA7yZNdc7ds4oUqQf0ta7/wDv403hunDxJfdS433FDfI03jm6ROMuN2LDn75CH4HT8a7vHN04bGIfdktj+yCzR3Gdj4g0tikQsYIIzAKWaB9YzBjJBBkciBHiZ8KsSSSZXJttxSNrhuz/AHv0LWSWrN0eFDlcJBQBQBQBQBQBQBQGZhve82/MerY8KM8+Nl6247JjwOq/Dl6GjfU4lWjJy3NQfI6/A/zrmXUln0INcHvKfUZvlNd3Xy9fU5vLn6+hQ1uyd0X1tn/TXdx+mjm/H1ZHLZHuqPK2f9NdUJeqIvEj1+504tBsD6CPnFSWFIi8WPr+yk42dl+J/gP51Psq1ZX2t6Ikozdoz4bD4c/WaPLQ6s9Sy77vmn5tuqZ8PrvNGHxeH6NSqTQI8Q7SeTfNKnDiIYnCyNuz2sxLS0iY6ugELAGmnnrVjl0y/JnUeuf4Jo3WKq4zAAlTDEAzBPPWDueVRaytrL14ElrSfr7gbbB82/ViA0LvM5Y35b1201Qpp3+fX3IXMaq9rTzZP4tTd7xv932K7fFLbGFOY9wZCfwaihfNHHOuTKU4jAUXAM7EwBABiT1QWns7+tXPBttx0KVjpUpaldzE9YMFggEau0QSDqo0J03qSw8qvy/JF4md15/gEuuzEN2YEEGJOsiNxGnPWaOMUstTilKTz0L84XKsHrSBCkgQCesRoPWoU3bLLUchvhuz/e/QtZZas2x4UOVwkFAFAFAFAFAFAFAZmG5+bfmPVseEzz42NLXDqDEXxbQs2wH/AGPMmq5SUVbLcPDeJJRjqzHfj6ASVYDwg/DXWqo7XHozXP2bNK95eNmfdshzmYOruwnZgBqQmUyoIRRMcz41Y8UoWBS5FaYXZRcYABdRmBkqd8rAHWOXOixe848DuXkTwl8KSrPOisMxOkypEsSTqs+orRhY8Uvil9TNi7LiN/BFv5Z/Ycs3l+0vxFX9rB6NfUzdhix1i14MftVCRKJO77vmn5tuqp8PrvL8Pi8P0alUmgR4h2k8m+aVOHEQxOFk1NSKkVXcbbtsQzANpOhJ8JgeP41VPFjHJs0YezYk1vRRk8QxFvEOAC5VBEAuoLOQdRoCVVZ1B0aoLFi1kWPZ5xdSELOFUBSQ2oXMBCboZ7MRsPHvpvo6sJ9SDXghLKslMpBZu1IIYKxJJEQYPvfh3tVBKVr5X9x7s8RuNPlnX2Lm4kTBAHwY/wAqqftCfJIvXsfD5yfkv2TwOJNzNMaNGgjkP4zW/Y8eWLFuXU8z2jssNnnGMLzXPr6o0MLcmdCIJGoiY5jvFXzVGKDsZzNIAAyw0mdQdIAEazrz5VVlXeXZ33DXDdn+9+hazS1ZsjwozOP8avWb9ixYtW7j3reIufWXWtqBZ6LQEW21PS+ERXCRm4f/AGg2OhbEXepaiww+2ou4cXusDGYgTok7UAxZ9tLQe4l4FWF65bthQW6QJds2hH9stibencZ5GgOXfbjDgC4D9SBii7FWL/7sFLZVEx2jIaDptQFvFvaxbH0Vhbd7d9bznIpe4q27fSSAkg6Tz8pJFAdu+2+EV3QuSVtrcGUZs6sbYUIBrmJv2wFIBObzgDV4Txa3iUL25AD3LZDjKwe2xV1jvBVvhQD9AZmG5+bfmPVseEzz42NLXDqMT2pvEdGoOhzE+kAfM1i2p6I9X2dFfFIwc57l+H/WsdHqbx0XT3D0kV3M58L1RMYlvH9813el1I7mG+XkiL3ZIJzSAROmx/8AofCuOUnkxGEIu1+SrE3ZGUTLaax/Co7t5Fqkln0PXWhX0LPjFmTu+75p+bbqqenrvL8Pi8P0alUmgR4h2k8m+aVOHEQxOFglpcxaBmIALRqQCSBPdJPxqbk6rkUKKu+Z429iS7s52bWNiD5g7RA9K8iclJXWd9cq6H0+HB4dRTW6lWmd83ff0oirxsI3O5Op3NQt9SdR1ryRFruo0Gv9nbTnrXVC03ay8/kcli7rSp5+Xz6EukPf+AqNEt7uIuW0huevl4RtU47ue90yz5kJueW7SzzyvLu6Mf4NZypJ94z6bfzr1/Z8N3Dt8z5/2viqePur/j9/VGxZrTI86I2NjVTLloXcN2f736FrPLVmuPCiji/ALGKKNfQsbYcLD3E6r5c6tkYZlbIsq0gxXCQtjPZHB3Zz2RBgEKzoIFrocsIw6nR9XLsYGmlAcvey1lr1m4BC2bty/kiQ150yC4WMkQJ6ogTB5UBO37LYVZIRwzG4S/TXulm4qox6TPnnLbQDXQKIigDE+yuEuWrVprXUshlthXuKVDCGGZWBOYaGTqCQZkyBTivY/Ct0pW2qvcVlkl2Rc3Rzlt5sqybNs9WDKg760BPhnstYtYf6PcUX16S5dJuqG+se41wsAZywWMHcRvOtAT/oW5a/8tibiDX6u9OItamffYXR4AXABO1AZ+H4lftZunw7Mst9Zhz0ogO+rWiBcBOvVUP51Yn8JRJfEavDuK2b8i1cVmXtJMXF++hhlPgQKWKLsXw+3dguskaDrMPkaqnhxnqaMLHxMJVF+S/JlcR4PbVCUkEFfe07QB3nlNZtpwYwwZTjqk3107i6G3Yu8k6YnheGo+XrgZkVxluK+bk2UZQcoJXrc83KsGP2mFBySeUmncarpebzeeXKuZZhe0JSaTSzV5O7613LqIY5VtPaR+kBvOyL1Aw0PaYhtAdD3+GhrG9sxGpygoyUIqT+JrVaJNZtaPlfPNHo7M548Jz3a3erXl68yyxhC4JU6AlRmVlJy6HQ6jrSPSva2fZMXFw1OVJvo95fVZHnS9rYSfC/XzoYwXDyHDNBy7Ad/ftWvA2JwnvT8DNtXtOOLh7mGmr1vp09fk3LVa5HnRJ3fd80/Nt1VPh9d5fh8Xh+jUqk0CPEO0nk3zSpw4iGJwsjbukD6zKpLEL1tDJ6u4HWI5VY1fD0/wB+BnUq4svWRkD2cJJ+sA/Zn+Irz/dX1PZ/8iv+vn/RC1wQZ3RnPVgiABII0Os8ww/Zrytqxp4OP2VKmrT8icds3o2kW2eCLlBcMGjUZwQD4HKJ+FZ9t2meHJ9nK1ydV5ZkcPasSS+JJP6iuFXDPduWl1e3GdZfTNqNTofSvGxto9owjHFnJqEtH8OdfLP6mqfbRw1iPR6aEsJZUhZt7qHzEAiWM5e+RPwiv0PZdngsGDdN0r66anzmNtmO8RredfPIYIityVKkY5Nt2y2xbGYtrJAG5jSdhsDrvUJPKiUVnY0LQzZtZyldzlgkHs7TpvvVTeVFyWdjXDdn+9+hazS1ZsjwocrhIKAKAKAKAKAKAKAzMLz82/MerY8Jnnxs5juF2b8dNbRyuqsR11PejdpT4gg1xnUxUcJvWv8Ay+JeBH1eJBvpA3h5F2T3s7Ad1RJ2LYvHX4yXcPlJKRct3FexPSLAYkLcUn7hHj359ta93nvZJqnz1y8dRFfEqNFHc5QFC5QpYxKkMplbbSNQwGpG34eJOOHDAbbu7rk8ms5LPVXo9eZYnJySqqq+mfJPufcZtt2JzW5dMxjrqwcOynOGnQLLDL4eVeHt0cF4nZ41RnS/4yW44ppQcVSbn8Lcno8+pPCc63oZxvqnadZ3yUc8v6DC9gH7Ut+8xb+NfoXs+O7suHH/ABj9keXju8SXzZbarZIqQ5aqqRfEnd93zT823VM9PXeX4fF4fo1KpNAjxDtJ5N80qcOIhicLJZQYkAxrr39/nU7KaslczdXJl3E5p7POI96uKufpnXeVekKYq4EuszGB0QJPcEZyT/iFfP8AtaLeNhVztf8AybNnTl8K1yOYLH28RaW7abMjTBgjYkHQ67g1h2/ClBbstTRiYM8HEeHNU0K2LOUlmCZ27TKuWQCcs7kwPGvmdqxIvF3YXuLRN3WWfRZvuJwc9xKbur+X5KsJ2AO6V/dYr/Cv1TYZb2zYcv8AFfZHg46rEl8yNxJZTJEToIgyOenKty0MzWadjdmqpF0S6zeDZgPdOU6EawDz30I2quUWqvmWRkndchrhuz/e/QtZpas2R4UOVwkFAFAFAFAFAFAFAZmG5+bfmPVseEzz42Je0nEb+HtB8PhxfOYBh0mUopMZ8sdcDcgEGuMlFEk48VWb+GxVs84s9N6gYdrpiokqFMfx7DXejtC6he4wAtXCbbtALZcjgNqVA251j9ot+7unWcc1qviWfhqIRz0vJ/YlhuFW0dnBuhr625VGJtJ0QHVVlAyjSNd9QO6vPx8aaw23T3b4kre9edPV8+7U1y2jtMDD2dqktN3602vpysrxOJtFkDXEVSxVUPVLPbcHqmRsV2jWR6/MuO0Yc5uMHv0m5XdQnF5NU18Sd3dqvpPDwXjx3oZwjrSeTT1vuaeXMswg+rtz9hf8or9Ow47sVHoeDJ22yy1U5EUOWqpkXxJ3fd80/Nt1VPh9d5fh8Xh+jUqk0CPEO0nk3zSpw4iGJwsMNcLKCVKk+60Zh5wSPxqySp1dlEHatqhharZYhLGD6633ZLo/xW/+teJ7ZXw4cu+vqv6NGDqy0W1RIUBVA0AACj05V5+0XOHVlzk27kxA3lOUhlObVYI6wier36d1fK7ThThiyTi04vPLT59PEvw3vR3o5rqUYbZvv3PxuMR+BFfp/sae/sWG+6vpl+DxNqVYrBq9VGRlmFDa5iDqYgRA5A66nfWoSrkTgnzGmvKCFJgtOUd8CTHpVW63bXIu3ksnzGuG7P8Ae/QtZpas2R4UHEuKWcMoa/dS0GMAuwWTEws7mATA7jXCQ2rAgEag6igO0AUBFLgMwQYMGDMHeD3HUfGgBrgBAJALaAE6kwTA79AT6UBDE31tozuQqIpZidgqiST5AUBK1cDKGUyGAIPeCJBoDPwvPzb8x6tjwmefGxpa4zqLKiSM/iB61rnDM3edEYaD9qvM9r//AIxj1kl93+CeDxN9wuFQ2zbMRdUslor0ZCFVlYGu7STEjNWPa54kKxVdwauae9nbp28tFlydCEYuLg9JLKOmVafv5mFx+/bFsNcthnt5hC27t1kY2i31eRCTqF1MDTvFeDsmFJY8lGUlHE4XcVvJTp76vLK8lbvRNGyG04sIOMHXKaz6Xl1/Vlr8VcwLeFxDD7TC3aUeYuOHH7tfpKk+h4TiubE1vY84i2Ft2Esmc+Z2uEAc1hEhyTESwgTpzScrOpQrvPVWqhInEnd93zT823VU+H13l+HxeH6NSqTQI8Q7SeTfNKnDiIYnCyTNAJAJgEwIk6bCdJqdWym6VgtoP0bMsMvWAO6kqQZgxMEjnXG3G0nk/MKKlUms15FPENGsn+0w+KMf0143tiN4CfSS/K/JpwX8RZauZ0BKlZE5WjMPAwSJrztohuxcU065rR/LQshLeSbVdzMjGcLtPctXGXrWZyQSAsxyGh2FfN4224+F2mHGWU+Lnfiz0MHGnh4bw4uk9V8jtrtXfvj8u3/Ga+9/j097YId1rzb/ACeDtqrFZSlnKYWAmpjXNmLTMztqdK+gu1b1MCjTy0/I0XKqSFLEe6sSfKSBVVW6botulaVjw2NUsvRdw3Z/vfoWs8tWa48KM7jvCrzYjD4nDm0bllb1vJezBGW90ZJV1BKMDaXXKZBI03rhI8/ifYvFO989OB0hunMHu53FzE2ryrc+yLSW2toV5N7uooC1PY/EKwy3lKD6WtuXuThxevPctXbI1DXEVlSGiAujDUEBEewOJNkob/WyYoL9c5Vbty3YW1cTJbTKFayzkQes0ySTQD9v2LuDEFw1sIcVcxLQbgZ82HKhbiiAct6H3gigEuH+wmJXoWuXbTvbxHSjVoQNhehc2oQAN0kXQsROhO5IFH/4+xX0YWmvhyRdVhcu3DbYvh1tLfAVFKuCpbKc0l2JYtrQHtm4U5t2guIu2mtoqno+jKNAA1W4jfhBoDLw641M0Nh7+rQGW5Ybtvu4NwE77KKsV7pRKt4aHF7if1uEvqAO3byXk9AjdIf3K5Z1Itw/tJhXIXpkR22t3Zs3T/d3Arc+6uEqOcTuRdsgNlLBwDlLDtWjEDvXMJ5V53tBKTgnG0rk1dZJVfg5J1zEXWjpulpff9kczEEC1kKEkljcLNJZukVRrswXnG40ivM9obvYt4ralWSUUlot1vTJq+V887J4Te98FNXrd9bS+Tru+hmXLvSIBnYt1SYQoGDsUGYMNBvpM6CvL2PZnhe0LWElGU1FfEp7rjuydOLzy5tVTa1RJ4m/hcTtK3lV3azT+2o9cr9GR5LI2q7I4hy1VUi+JO77vmn5tuqZ8PrvL8Pi8P0alUmgR4h2k8m+aVOHEQxOFhatQWOZjmIMGIWABC6baT5mpt2lkURVNuxhagyxCGMLZbbOoBW5sDIg5ramYG+YfGvP9rxXust3/H7qyzAb3lfeN8q8V54Ro5mdjCwEqMx00mOeuschJ9K+axoYcsZLElurPOr5OsstXS7rsubko3FW/nQuP6xx3hG+OZf0V9v/ABaV7G10k/sjzdvX/sXyKlclQcuUn3WgwfGCRX1LSTrU81NtXVDOFmBmjNAmJiecTyqqdXkWwusxlmYEALIMyZjLpppzk6VVS6ltvkhrhuz/AHv0LWaWrNkeFGb7RY3E272EFhC6O7C6FRiY6uVjcylFQS0glSR2SSMp4SPK28XxO+cOblpwUu2nJ6I2gtw4PFi7bInr2UudAA50Jbc8gL8LxPiN58M7retWxfw63FFghij4P6zOupyDEyubYAg7AGgK+E8R4kiYa30LLFmzKG0xWPozNcZ7rElbi3giC2TJHIySoHo/Y/FYt1uDGLBAsMp6Po9XsK1xIkzluFh+BoD0VAFAFAZmF5+bfmPVseEzz42NrXGdQXbSupV1DKdwwBB8waiSPNf0Jh7WKQ21WwAFIW0z2Vd2ZzBVGVX0ttKsDPpXne0PiqMYttW7yaUck7y6tU01ROEqebyeXzfd5jmPwrspHURst7LeUa2yx0hTzjUmRqPGvJ23aIRWTk1cbg9JV1fzyiqeTLtmShixliRTSt9OenitX5GdbzBLCG4boISbmXtlXRgc2bSVDaQZjes3sfBwpe0JSlDckp5QumluztbtZ00s7VdMyW346xLlhqoSTeWa1VZ/19DRevvkeIyNquyOIctVTIviTu+75p+bbqqenrvL8Pi8P0alUmgR4h2k8m+aVOHEQxOFhhrKooVRAE8ydySdT4mrJScnbKIRUVSLMPeV5ymYJU+amCKhKLWpOMlLQo4sPq/JrR+F1D/Cse3R3tmmu5+WZZB/Ggtl+j62U3MvKcmaOU6xXiS7Np7l7vK6uu+srNGHeXaa86/BmcOe81pTiVVLuuZUMqNTEanlHM1817WjhRxn2Tbj3noYqwliNYTbjyvUirg3CQQZQCQZEo7gjzBevrP4qpww8SE00/hdNVk1k8+qzR4u3NSpxd6+R1q+uR5rLsI+ZQSCsjYxI8DBqE1Tonhu1YzZLdbMBE9WCSSIHa00Mz+FVSrKi6N52NcN2f736FrNLVmyPChyuEgoAoAoAoAoAoAoDMwvPzb8x6tjwmefGxpa4zqLBUSRk3gTfkZ9Gtg5csCEduvPu9cbazFeVtTXvDTrg53/ANuVc8ueVWTSdKr15V053y+WZReUKoDqqK3XdkuQvSF10nQnMTvz2515W34k5SbwW5SXwxi4W93ddus0t1fTVaHYJRjU0knm2nS3rXy1f65ipBz2pcZlZpRYCwUuZSQZIMCJmN6h/HVGW1OUIPdeanLOVpJSSkqi1crqr0tnNptQqUs1yWlN5OtdF8tRt6+7R5jI2q7I5EctVVIviTu+75p+bbqmfD67y/D4vD9GpVJoEeIdpPJvmlThxEMThZNakVItWoskhHHFvo7lwqsEckKSQIkiCQOQHKq9pgpYc4x0aa8hhuWTlqMg6V8xg54Rseopfr5z2gszRAQuKBcSBHVu7d5a2f519L/E8aUp4ik7yWuemXloYNvglFV1+4OY3r7hHksYs1XIsiX3bZZYDFdjKxOhmNQdDEetVp09LLWrWo1w3Z/vfoWs0tWbI8KHK4SCgCgCgCgCgCgFcdxKzYE3rtu0O+46oPxNAYOG9obJJFsXbs5iDas3XQ/WP/xMvR8xu1WJ/CUSXxGnw3GPdzZ7FyyBEdI1olvEC27Ry3g60BoCokjzWPt9LdYLeu2+ixFlmFtWOcG2ihGI3WQZ3A5ivMxYS94lJxTTjStrkrfyeeWjfI2bLteHgxlGUN5tVo8r0ay/13DN+1ErbWAgChCAtkyQ2ZSATIE7V4PtDGi6ljS4m25Rd4ipNVm0qeWudfR1QhXw4a0yp5R63pyMW5jbtu9l+jvdy52zI9rMVLQvb6MaBj1QSRPPet38cgpS7eNKO7u7q0TW7vOnJtXSdur5aFW1UluN562186V1y8i65xxFgXLWIQnvsXGA82thlHmTX16kee4HfZ/jdnFqWsuDlJV199GGhVx36HXY8ia7vKSyOODi8zdtVXItiTu+75p+bbqqfD67y/D4vD9GpVJoEOJTKxE5XidplImp4fEivF4HRKxMDNGaBMTExrE6xNTlV5aFUbrPU5bxi5UYyuchVDgq0mYEHY6UcJW0s66BYkaTeV9TmMw5bP1jDIUy6ZZM9baZ1jeK4mqqvE609678Bb6Ra6O3dulFAysGcgBWYQIJ2JzEetfK7G8Ts3CN5qmlz9Ueh2LxJJRjbWaysMcSFJUZjGgJgE90wYrwtqw8OWIliS3Y3m6ul8sr+pO5KLcVb6aCmJ7Vs97MvxRm/RW/+JSrapL/ABf3Rn29f+vxKbqEkg5ShWMpGs6zOsERGkV+jJ1pqeI1bp6DC2VOWR2SCIJEEAjluIOxqtyavvLFFOu4eXY1Sy9aF/Ddn+9+hazy1Zrjwo8j/tL9pb+Caz0LqgNnF3DPR6tZFkoDn3X6xpVesdIrhIV9o/8AaC6W8UlhEF+1bxZBZ9U6FLLLcNsqSMwvkhTpKROpgCm17YYrCviBfUXyt5bFtelRVm1hEvXCXFhJuPnBEwp10QLLAes4Vx65eXEuMOStm49pFS4rXbrIxDdVsqp7u7/a2gEgW/TcY8ZMNbtg79PfAcfsWkdT5Zx50AfQcW858UlsHb6PYAYftXWuAnxyjyoDv/h5Gg3buIun+3fdVPnbtlbZ/doBnA8Gw9gk2bFq2TqSltVYnvJAknxNAV4bn5t+Y9Wx4TPPjYyXA3IGoGpjU6Aec1xnUTuXAoliFHeTA/Gokjy/D+LWXuXst+yxD3MyI5uubal97anqNLbwZAHp5uIt/GcUnb0uopSyXFq1S5tU7OtOKc3p4u1ny5O3yst42rm0beGtoWtm2AtxWFsAQRl2mIGx0jvrwMXFWHtCx9om0pb2cWnLO071q7eqz5dT0Njhs05dnip7qrReKqww8dKygNKKSSc0E3WB6hO4+rOg2r0/4wpyhLFk46RikqtKO8viS0b1t5vWzzds3U92N6t53zzyb/GSGLokEHY19YjAyvC2lQBVAVRoAoAAHcANq61RxO2P2qqkXRJ3fd80/Nt1TPh9d5ow+Lw/RqVSaBHiHaTyb5pU4cRDE4WTWpFSLVqLJIHogzHt8OtYjD27d5A6gJ1TO6iOVfNYU5YWLPddNNrzZ6ODj4mC1PDdOvuNXxXz/tBanYGdjLglBIzBgYkTBlJjulxWn+MRmtsjOnu5q6yum6vS8roo22Uezcbz1rnqgav0tHhl3SBVLGYAJMAk6dwGpqFW6Jp0rG1YR57TpymqWXp5DHDdn+9+hazy1ZrjwoZe2DBIBjaRMeVcJAbKmSVEnfQa8taAHsqZBUEEyZA37/OgJKoGwjnQHaAKAKAKAzMNz82/MerY8Jnnxsz+NezaYq5ZuPcvKbJkKl11tmQQcyqRqVJGYEHXmJB40SToatezeEBDfRrTMNndA7/vtLfjUSVlXDlW2A4QKrqzM8gKqhi6gidvrGMgaRrXg70sTfjvaTe7GtbdOvosvoWNKD3q5ZvpX+2QvAkKuZ2mX6RcoEBgwUxyIMaDUA14G3zjGU8Tdiq+HclbdtNNpdU883k6yZbBNpRtu895V1uvHTvVldq3F26ZJlbWh2EZ9F+frX0X8UaexvJKpNWtXzz+V0u4y7cqnr/XyLHr6lHnsjarsjkRy1VMi+JO77vmn5tuqp8PrvL8Pi8P0alUmgR4h2k8m+aVOHEQxOFgwaVggLJzAgkkQYymdNY76nlTvwKM7VDC1BliK7trrBpbQERJy6kGSuxOm/iaknlRxrOxHAWQQDrKPejrEDtuuoBg6d9fNzk8PHxYdX0Xzy6eBpUVJRl0/wBFuKIGpMDvNeBt0XJ0jVhmdjl6sxsyGfAXFJ9IE+lUewsV4e3Yaby3vNpr8kdpinhy+RAls2wywIM6zJkRG0Rzr9YVUfO52Xi6qgFiACQBPeTAHmSarab0LFJLUba0rQSASuokTBgiR3GCR61VbWnMu3U9UM8N2f736FrNLVmyPChyuEgoAoAoAoAoAoAoDMwvPzb8x6tjwmefGyWLxOQCNWYwNCfMkDWB8yBzqrGxFhxsnCO8xPFcUZUMFcx0BhlInTNB7t/SKwy21qLaj+S7su8rwl9BbXo9QxXqO8FFIAIA1iAOz3zXi4knFuE3W6mrir3mrrPK7f8Ay6cjsbreitWnTeif66E3zM2nVVSO4hwVOg16sEj4V420Rwuzbl8UpJ9VuO9ekrV5d/VFy33Klkl8s1XlTE8KwVjlV4dc4BDZpztnkNqNWXTxr6v2LtTwoTwtoknKLWapqt1JU45Oktfq7MOLhb6UsNOnetp63zzLbt4DcMB3lWA1MDWIr34bThSdKSMssDEWbRK1WiRShy1VMi+JO77vmn5tuqp8PrvL8Pi8P0alUmgR4h2k8m+aVOHEQxOFk1qTKkdtoczEtKkCFgdWJkzuZ0+FcbVVQSd3YtjcRIZVziCJdcmkEEjrmI3B076oe1YeHKpZ92ZY8KU1lkUYC+BbBYhc5Z4JAIzsXg+IzRXyuNtHaY05xzt+SyX2NcY1FIT4hbt4q01q+VKsdkckwGlTI1nQSKheNhYyxdnUrS1cebWfVVd0XbLtGJgy300mr78v9F0JlyZWKxljI+0RG3dXnr2ftPadolnd3aWYliKV2L4fDtHW6UkGJ+qAYcm1gg9/iDyr7GPtLaHFb1J8/WZg90wzvCr+cMdSM3VmJAgRMc969TZ8SU4XLUy40IxlSNRTvVjOIv4bs/3v0LWeWrNceFDlcJBQBQBQBQBQBQBQGZhefm35j1bHhM8+NimME3SZIhVGhI7z/EV5m3S+JLuNOAsiuW5O3+E/NaxWuhcBZvtT95VPyiloEMneto/3f/8AVdtPr9RQZdjkTTbKzJHlA0qMVFZr7ICOOuFnRNRqGjOzg9Yfa7gCa27JDexFXXp0Kcd1B2PW27wfn8q+gZ5KQ7ZM7VTIuRZd93zT823VU+H13l+HxeH6NSqTQIcSHWWDHVfXu1Sp4fEivF4GdtLCgO2aAAWMCdNSQNBNTk7drIpisqeZy1CIFtroiwo2EAaCTr86jNuTberJwiopJaIw7NtjJYWmDQRKZjJEsSZEyTPKvGxMRS0u87z16ZcqNcYyTdvLlkMLmG2QfdSPmTVVr0ydEReYsV6R5ABOigazEHLrsedScGoqVKnfl495FSTk481+SRQ82f8AfYfI1DeJUK3FWWDlIIgZmltjM5j5Vankt2759O6q8yOdu6rl/ZPg+iSZGcltRsDt5ad/fXuYGH2eGkediz352alq0ozMAAW1JA1MCBJ56VY5N0nyIxilbXMa4bs/3v0LWaWrNkeFDlcJBQBQBQBQBQBQBQGVYnWO9te76x9h31bHhM8+Nl30NDqyKx72AJ+NRcU9TqbOnh9v7MeRYfI1U8KD5L6E959Sh+HpyzD9tj8yae7YT5HHizXMobB/23/wf6ae5YL5eZz3iaKmsMNn+K/yIrn/AI7DfNnPe5LkUJh4YsxBJECBAA+J3/gK17Ns0cHTMz42M8QttVpkUIaRJ8D3jeqZF8Sbz1Z+0n5tuqp8PrvL8Pi8P0a1UmgR4h2k8m+aVOHEQxOFhbTmdT+A8h/GpMqRPDoVWGYsRMsQATqTrAA0GnpSTt5KhBNKm7ErfDRlWLjEQIICwRGhmDWT3PDt3Zd2zrI42BHNnPqB/lAqyOyYPT7lbxp9StsIvj6ux+Zq+OzYS/4r6FTxZ9RY27RYrlUsoBIgEgGYP4H4VojhRirUSh4rbqwygbADyq1FbLjcyqTlLRyWMx8pNQq3RK6V1Y2EjbTvHI/yNUl60GeG7P8Ae/QtZ5as1x4UOVwkFAFAFAFAFAFAFAZmGOpHi/4XH/gVPqKtjwlE+MaWuMIsFRJFNypogxd6sRUyh6sRWyh6mitkbVdkciOWqpkXxJvqVH9pB65g5H7tsn4VTPQvwuI1KqNAlxFdUPmvhLCVk+LKq/tCpRdMjNXFpEWdiAUAOonMSIE9bkesBOnfVtK8/XQz26+H11GAJ0NVlhzIFACgAAQABAAGwA5Cu227ZyklSFbdzMoYqyyJytGYeBgkTVlU2rsqTtXVC6KwHWIYydQIESY0k8oFWZXkVK6zIPU0RYreUmIMQQToDI7tdvOrItFUk+Q3ZqqRdEt6Q5soWQQYaRGaYCxvtJnbQ1ClV3/rqTt3SX++g5w4dUkbMxI8QOqCPAhZ9ayt2zclSobrh0KAKAKAKAKAKAKATxWFM5k3MSsxMaBgeTgaTsRoeRHU6IyipKmVWcTrlIIbuiG/d5jlKyPGp5PQqacdRtHB2INcaa1Opp6FT1JEWLvViKmUPViK2UPU0VshaOvj3c/QVKWhxajSsZygHN9kQX9Rsvm0etZp4kV3mqGFJ9w/g8KVOZozRAA1Cg6mCdSTAk84GgrO227ZrjFRVIbrh0jcQMCCJBEEUAg9l7eoll792/bX3oHvDrbaNvU1LkyuWHbtB9KLK3R5c4GkyVB5ZwBmX1AqUVFtW8vMrlvJOln5eQxnB2IPkZrlNanbT0KblTRWxXEXQoBPMgbE6kwNvHnVsU3oUyklqVtU0RYpbBAAZszd4ET5CrG1qtCpXo82NKYgHQ9xBzeiAFj8KoniRXM0wwpvl9Ryzg2bt9VeY0zN4GDCr4AknSTyrNKdmuGGo/M0gKgWBQBQBQBQBQBQBQBQBQELtlXEMoYdxAIoBZ+HjkzDzIf/ADgkehFdTa0OOKeqIfRH+2p9HH4lyPwqW+yHZRIHC3O4f8z/AOKu9o+hF4K6vyI/Qn7h/wAz/wCIV3tn0Oe7x6s6OGHmV+Dk/HOB+FO2mdWz4fQvt8PUbliO6Qo9QgWR5zVbk3qyyMVHRUM2rYUQoCjuAgfAVwkToAoAoAoCq9h1eMygxsSNR5HlQFD8PB2Zx5kP+YGj0rqbWhxxT1RA4A8nHqp/Sy1LtJEOyj0If0c/20/duf8Au13tZekjnYw9Nkhw2d2Hoo/WWrnaT6hYMOhanD1G5Y+uUeoTKD6iott6liiloi+zZVBCqFHgAPlXDpZQBQBQBQBQBQBQBQBQBQHm/bvEXxYS1hRd6a/cRA1nJ0iKJuOwNwhB1bZWWI7Q5xQGf7McexV66emhUOCsXRba06kXg1xLw6TnlZACI2ZIAg5gM2z7W436q7cUBPo2MZraYV2zXrLpkFo9L1lykkHMoYK5hSRkAus+03EL1pglq2lxbGMct0Vw5ns3Gt2uiQtHX6rAEtp3zQDXF/abFWcNhXtot1rlh7jN0N0i5cRUK2EtqZt3LpZoLSBkOhoCGH4ji7FniGIabj/Slt21ZbpS1azW0z9GHOZEW4ztkAzZDJ5gDL4dx/F2kdm6R3PTZWa3ea3L8Se2hNo3Fy2xbIMkyqxuBBAn/wCLcXbV8UbLFWtYLNZYP1bl63eULZBIgm+bKsDybWIoDRu8fxRxBtOg+rv4cZrS3VtlWS5nL3A5nrJqhWACpl5BAG97IcUu4rDi5fULczOrBUKpof8Ahku2dO55E9ynQAbdAFAFAfMcfgOJlsfdtrcQ4q1iRbyXSbiNZdVw3Vbq2s9tX1UkkuCSpFAei4nfx/TYMWM3RFLZuO6JmLZ0zLeUL1ZTMeplAaddApAweH8a4n0jW7gdrqLgrt210dgEK+KupiBYjtW+jtwpJzaTM0BH6Dj71yzcvWTm/wB3ZzltAytriCsHynrAdJYEajr6c6Ar4RheJWHc27dxDcWyWXJY6HqcLtoSDOZbi37aqFHVOuhGoA07I4jaurcKNdzLgulZbdkXGkYo3UUaaI9yzz0E6nWQK7B4u62czvbJWytyLeHME4NnuOJU6jEKqxt1zoREAe14PcuNh7DX1y3mt2zcXTquUBcaHk0igHKAy39ocMLl2211VazAfNKqsqj9pgAdLqHQ8/OgLTxvDyB09qSVAGdZJaMo33MiPOgOji9rXrHS6LJ6j6XDACnTQHMuu2o1oB6gCgCgCgCgCgCgCgCgCgCgCgKMThLdwobiKxtsHTMAcrgFQyzs0MRPjQF9AFAFAFAFAFAFAcigO0AUAUAUAUAUB5ji+AuXWuq2DtXLbEwekCXCCluSW1OptxpBhVoCFrB3VP8A+vw/aD5hcUHMC0GMvaCkDfmw23Ats4ZjdVrmCtA9Kr9IrqWDZCpuGRuD1d5ynTQEUAymNxsCcLbJ0k9OFB2zGMrRuYEns8tKA79Lxpz/AO721/q8v1maeuoedvcLEbarzmgI2MdjZ62Gt77C8JALHc6zAjz122oDXwrsyA3FCNzUNmA15GBNAXUAUAUAUAUAUAUAUAUAUAUAUAUAUAUAUAUAUAUAUAUAUAUAliOF23zTPWIJ8SAQN/OgK7nBLTKVIMaaSRBBdpkazNwn4UBY/C0Mzm11PWI162umx67bd9AVf0Lb+1c/5jaUBI8ITTrXNJ/4jcwBMzM6A+etAB4PbgCXAEaBomABrHgo0237zIFJ4IkE5rumaPrDpM928cp7h3CgNS2mUAa6ADXU6d5oCV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0" name="AutoShape 4" descr="data:image/jpeg;base64,/9j/4AAQSkZJRgABAQAAAQABAAD/2wCEAAkGBxQREhMUEhQVFRUVGBUYGRcWFhcYFBgaGBUYFxoYFRgcHCggGholHBQXITEhJSorLi4uGB8zODMsNygtLiwBCgoKDg0OGxAQGzAkHyQtMS0sLS0sLCwsLCwsLywsLC0sLyw0LC0sLCwsLCwsLCwsLywsLCwsLCwsLCwsLCwsLP/AABEIANQA7gMBEQACEQEDEQH/xAAbAAACAwEBAQAAAAAAAAAAAAAABAIDBQEGB//EAEoQAAIBAgQCBwQHBAcGBgMAAAECEQADBBIhMQVBEyIyUWFxgQZCkbEUI1JyobPCgpLB0RUzYoOistIHJEOT4fAWNFPT4/EXNeL/xAAbAQEAAwEBAQEAAAAAAAAAAAAAAgMEAQUGB//EADYRAAICAAMFBQgCAgIDAQAAAAABAhEDITEEEjJBURNhgaHwBRQicZGxwdEG4WLxQlIVI7Iz/9oADAMBAAIRAxEAPwD7jQBQBQBQBQBQBQBQBQBQFD4y2DBdc32QZb90a0BH6YDstw/3bj/MBQB9Jb/0rnxt/wCugD6S3/pXPjb/AIPQB9MHNbg/u3PyBoCVvFoxgOpP2ZGb1XcUBfQBQBQBQBQFFzGICRmlh7qyzfurJoCP0ons27hHfCr+DMD+FAHSXOVtf2ng/gpoAz3fsW/+Y3/t0AdLcG9sH7ryfxAoA+lx2rdxfQN/kLUBO1ikYwGGb7J0YeanUUBdQBQBQBQBQBQBQBQBQBQCl3FS/RpBbmT2V25DVj1lMabiSJEgd+hA/wBYTc8G7HlkGhHnJ8aAn01tNAVEch/IVJQk9EQeJFasgcevLMfQj5xU+ykQePAgeIj7Lf4f9Vd7F9UR94j0fl+w/pFfst/h/wBVOwfVD3mPR+X7JDiCc5H7J/hNc7GR1bRAn0lu51SVbwMH8DUHCS1RZHEjLRkTg8v9WxTw3TyynYfdiokyGCx2c5XXI45cj5fy+BO9AO0BTi8SLa5j6Dv0n5AknkATQFNuwbgDXCTInIJVBPJhu3cc2ngKAs6W3bGUQI91Rt6CpKEnoiEsSMdWQbHjkrH4D5mprBfUrePHkmUPxWGC5RmYEgFtSBE+7ykfGprZ8rvyK3tVOq8zv9In7A/eP+mnYLr5f2d94fTz/o6OInmnwaf4Cudj3hbT1RYvEV5hh6T8ia48GXIktojzsszW7og5W8CAfwNVuElqi2OJGWjFsTnswyS1v3gzE5fEMdQPMkCBoBJESY9Zuh1DDY/EEaEHuIII9KAnQBQBQBQBQBQBQBQGFgscFuOpEOxcAE6GL10zPcQZHfDD3GiUY3qVznu6ajVwFu0Z8Nl+H85q9UtDPK5asjkrtkaDJXbOURyV2xRwpSzlHClds5RFrc12zjiTtXGXsn0Oo/6elRlGMtScZyjoyq5jhcurlHWUoGg7TcAmeYALr/eEcmjNOO6zXhz30btQLDK44xGUgSAHJGp0AGsDU6nUDWC0SdK6leRxulbOWcZ04zAwPsg6j7xG/poeUjWropLQzTcpahdtsF6mWdImcu+u3hNWJq/iKnFpfCSK1yztHClds5RVfBCkquZgNFmJPdMaVKNN5uiMrSyWZxrEsGkiARlHZMxqfERp5mm9lQcc7JZKWKKkw4URqdSdSTqTOk7eXKpOTZFQSOYrifQqQxzSCADqROk95WT4k7CTANM4Rempfh4ko65o0ODzlYMIhzpzAgRPjGp8SazGwfoAoAoAoAoAoAoAoDDfDJckONOtDcwelfSe46aHQkeVWxVxyM85VPPu/IfR79vssLq9z6P5BuZ7yT6VyxRw48r/AFlm4p71GZB5tpXd4boLxaydM2v3WPyEV3eI7rLFxto++vqY+dd3hukXx1oe+voZ+Vd3jm6Utxaztm17srD5gCm8c3GQ+ns39XYuH73UB8iZn8K7vDdOHC3rnbcW1+ynajxY7HykeFLZyki7C4dUgIIWbevNou2/wGw5d2lcxFUSeC7lfcb9ZzUIcS7Sxvlf5pU8PiRXi8DFLnD0cyJt3O9TB7z5gnciJ51JqiqLvI50eITml0eWVz5e6B5muWSpELmLeCLli5qCPq+uddNxEelSUqzIuCeRy1j0UBStxcoAGcQYA7yZNdc7ds4oUqQf0ta7/wDv403hunDxJfdS433FDfI03jm6ROMuN2LDn75CH4HT8a7vHN04bGIfdktj+yCzR3Gdj4g0tikQsYIIzAKWaB9YzBjJBBkciBHiZ8KsSSSZXJttxSNrhuz/AHv0LWSWrN0eFDlcJBQBQBQBQBQBQBQGZhve82/MerY8KM8+Nl6247JjwOq/Dl6GjfU4lWjJy3NQfI6/A/zrmXUln0INcHvKfUZvlNd3Xy9fU5vLn6+hQ1uyd0X1tn/TXdx+mjm/H1ZHLZHuqPK2f9NdUJeqIvEj1+504tBsD6CPnFSWFIi8WPr+yk42dl+J/gP51Psq1ZX2t6Ikozdoz4bD4c/WaPLQ6s9Sy77vmn5tuqZ8PrvNGHxeH6NSqTQI8Q7SeTfNKnDiIYnCyNuz2sxLS0iY6ugELAGmnnrVjl0y/JnUeuf4Jo3WKq4zAAlTDEAzBPPWDueVRaytrL14ElrSfr7gbbB82/ViA0LvM5Y35b1201Qpp3+fX3IXMaq9rTzZP4tTd7xv932K7fFLbGFOY9wZCfwaihfNHHOuTKU4jAUXAM7EwBABiT1QWns7+tXPBttx0KVjpUpaldzE9YMFggEau0QSDqo0J03qSw8qvy/JF4md15/gEuuzEN2YEEGJOsiNxGnPWaOMUstTilKTz0L84XKsHrSBCkgQCesRoPWoU3bLLUchvhuz/e/QtZZas2x4UOVwkFAFAFAFAFAFAFAZmG5+bfmPVseEzz42NLXDqDEXxbQs2wH/AGPMmq5SUVbLcPDeJJRjqzHfj6ASVYDwg/DXWqo7XHozXP2bNK95eNmfdshzmYOruwnZgBqQmUyoIRRMcz41Y8UoWBS5FaYXZRcYABdRmBkqd8rAHWOXOixe848DuXkTwl8KSrPOisMxOkypEsSTqs+orRhY8Uvil9TNi7LiN/BFv5Z/Ycs3l+0vxFX9rB6NfUzdhix1i14MftVCRKJO77vmn5tuqp8PrvL8Pi8P0alUmgR4h2k8m+aVOHEQxOFk1NSKkVXcbbtsQzANpOhJ8JgeP41VPFjHJs0YezYk1vRRk8QxFvEOAC5VBEAuoLOQdRoCVVZ1B0aoLFi1kWPZ5xdSELOFUBSQ2oXMBCboZ7MRsPHvpvo6sJ9SDXghLKslMpBZu1IIYKxJJEQYPvfh3tVBKVr5X9x7s8RuNPlnX2Lm4kTBAHwY/wAqqftCfJIvXsfD5yfkv2TwOJNzNMaNGgjkP4zW/Y8eWLFuXU8z2jssNnnGMLzXPr6o0MLcmdCIJGoiY5jvFXzVGKDsZzNIAAyw0mdQdIAEazrz5VVlXeXZ33DXDdn+9+hazS1ZsjwozOP8avWb9ixYtW7j3reIufWXWtqBZ6LQEW21PS+ERXCRm4f/AGg2OhbEXepaiww+2ou4cXusDGYgTok7UAxZ9tLQe4l4FWF65bthQW6QJds2hH9stibencZ5GgOXfbjDgC4D9SBii7FWL/7sFLZVEx2jIaDptQFvFvaxbH0Vhbd7d9bznIpe4q27fSSAkg6Tz8pJFAdu+2+EV3QuSVtrcGUZs6sbYUIBrmJv2wFIBObzgDV4Txa3iUL25AD3LZDjKwe2xV1jvBVvhQD9AZmG5+bfmPVseEzz42NLXDqMT2pvEdGoOhzE+kAfM1i2p6I9X2dFfFIwc57l+H/WsdHqbx0XT3D0kV3M58L1RMYlvH9813el1I7mG+XkiL3ZIJzSAROmx/8AofCuOUnkxGEIu1+SrE3ZGUTLaax/Co7t5Fqkln0PXWhX0LPjFmTu+75p+bbqqenrvL8Pi8P0alUmgR4h2k8m+aVOHEQxOFglpcxaBmIALRqQCSBPdJPxqbk6rkUKKu+Z429iS7s52bWNiD5g7RA9K8iclJXWd9cq6H0+HB4dRTW6lWmd83ff0oirxsI3O5Op3NQt9SdR1ryRFruo0Gv9nbTnrXVC03ay8/kcli7rSp5+Xz6EukPf+AqNEt7uIuW0huevl4RtU47ue90yz5kJueW7SzzyvLu6Mf4NZypJ94z6bfzr1/Z8N3Dt8z5/2viqePur/j9/VGxZrTI86I2NjVTLloXcN2f736FrPLVmuPCiji/ALGKKNfQsbYcLD3E6r5c6tkYZlbIsq0gxXCQtjPZHB3Zz2RBgEKzoIFrocsIw6nR9XLsYGmlAcvey1lr1m4BC2bty/kiQ150yC4WMkQJ6ogTB5UBO37LYVZIRwzG4S/TXulm4qox6TPnnLbQDXQKIigDE+yuEuWrVprXUshlthXuKVDCGGZWBOYaGTqCQZkyBTivY/Ct0pW2qvcVlkl2Rc3Rzlt5sqybNs9WDKg760BPhnstYtYf6PcUX16S5dJuqG+se41wsAZywWMHcRvOtAT/oW5a/8tibiDX6u9OItamffYXR4AXABO1AZ+H4lftZunw7Mst9Zhz0ogO+rWiBcBOvVUP51Yn8JRJfEavDuK2b8i1cVmXtJMXF++hhlPgQKWKLsXw+3dguskaDrMPkaqnhxnqaMLHxMJVF+S/JlcR4PbVCUkEFfe07QB3nlNZtpwYwwZTjqk3107i6G3Yu8k6YnheGo+XrgZkVxluK+bk2UZQcoJXrc83KsGP2mFBySeUmncarpebzeeXKuZZhe0JSaTSzV5O7613LqIY5VtPaR+kBvOyL1Aw0PaYhtAdD3+GhrG9sxGpygoyUIqT+JrVaJNZtaPlfPNHo7M548Jz3a3erXl68yyxhC4JU6AlRmVlJy6HQ6jrSPSva2fZMXFw1OVJvo95fVZHnS9rYSfC/XzoYwXDyHDNBy7Ad/ftWvA2JwnvT8DNtXtOOLh7mGmr1vp09fk3LVa5HnRJ3fd80/Nt1VPh9d5fh8Xh+jUqk0CPEO0nk3zSpw4iGJwsjbukD6zKpLEL1tDJ6u4HWI5VY1fD0/wB+BnUq4svWRkD2cJJ+sA/Zn+Irz/dX1PZ/8iv+vn/RC1wQZ3RnPVgiABII0Os8ww/Zrytqxp4OP2VKmrT8icds3o2kW2eCLlBcMGjUZwQD4HKJ+FZ9t2meHJ9nK1ydV5ZkcPasSS+JJP6iuFXDPduWl1e3GdZfTNqNTofSvGxto9owjHFnJqEtH8OdfLP6mqfbRw1iPR6aEsJZUhZt7qHzEAiWM5e+RPwiv0PZdngsGDdN0r66anzmNtmO8RredfPIYIityVKkY5Nt2y2xbGYtrJAG5jSdhsDrvUJPKiUVnY0LQzZtZyldzlgkHs7TpvvVTeVFyWdjXDdn+9+hazS1ZsjwocrhIKAKAKAKAKAKAKAzMLz82/MerY8Jnnxs5juF2b8dNbRyuqsR11PejdpT4gg1xnUxUcJvWv8Ay+JeBH1eJBvpA3h5F2T3s7Ad1RJ2LYvHX4yXcPlJKRct3FexPSLAYkLcUn7hHj359ta93nvZJqnz1y8dRFfEqNFHc5QFC5QpYxKkMplbbSNQwGpG34eJOOHDAbbu7rk8ms5LPVXo9eZYnJySqqq+mfJPufcZtt2JzW5dMxjrqwcOynOGnQLLDL4eVeHt0cF4nZ41RnS/4yW44ppQcVSbn8Lcno8+pPCc63oZxvqnadZ3yUc8v6DC9gH7Ut+8xb+NfoXs+O7suHH/ABj9keXju8SXzZbarZIqQ5aqqRfEnd93zT823VM9PXeX4fF4fo1KpNAjxDtJ5N80qcOIhicLJZQYkAxrr39/nU7KaslczdXJl3E5p7POI96uKufpnXeVekKYq4EuszGB0QJPcEZyT/iFfP8AtaLeNhVztf8AybNnTl8K1yOYLH28RaW7abMjTBgjYkHQ67g1h2/ClBbstTRiYM8HEeHNU0K2LOUlmCZ27TKuWQCcs7kwPGvmdqxIvF3YXuLRN3WWfRZvuJwc9xKbur+X5KsJ2AO6V/dYr/Cv1TYZb2zYcv8AFfZHg46rEl8yNxJZTJEToIgyOenKty0MzWadjdmqpF0S6zeDZgPdOU6EawDz30I2quUWqvmWRkndchrhuz/e/QtZpas2R4UOVwkFAFAFAFAFAFAFAZmG5+bfmPVseEzz42Je0nEb+HtB8PhxfOYBh0mUopMZ8sdcDcgEGuMlFEk48VWb+GxVs84s9N6gYdrpiokqFMfx7DXejtC6he4wAtXCbbtALZcjgNqVA251j9ot+7unWcc1qviWfhqIRz0vJ/YlhuFW0dnBuhr625VGJtJ0QHVVlAyjSNd9QO6vPx8aaw23T3b4kre9edPV8+7U1y2jtMDD2dqktN3602vpysrxOJtFkDXEVSxVUPVLPbcHqmRsV2jWR6/MuO0Yc5uMHv0m5XdQnF5NU18Sd3dqvpPDwXjx3oZwjrSeTT1vuaeXMswg+rtz9hf8or9Ow47sVHoeDJ22yy1U5EUOWqpkXxJ3fd80/Nt1VPh9d5fh8Xh+jUqk0CPEO0nk3zSpw4iGJwsMNcLKCVKk+60Zh5wSPxqySp1dlEHatqhharZYhLGD6633ZLo/xW/+teJ7ZXw4cu+vqv6NGDqy0W1RIUBVA0AACj05V5+0XOHVlzk27kxA3lOUhlObVYI6wier36d1fK7ThThiyTi04vPLT59PEvw3vR3o5rqUYbZvv3PxuMR+BFfp/sae/sWG+6vpl+DxNqVYrBq9VGRlmFDa5iDqYgRA5A66nfWoSrkTgnzGmvKCFJgtOUd8CTHpVW63bXIu3ksnzGuG7P8Ae/QtZpas2R4UHEuKWcMoa/dS0GMAuwWTEws7mATA7jXCQ2rAgEag6igO0AUBFLgMwQYMGDMHeD3HUfGgBrgBAJALaAE6kwTA79AT6UBDE31tozuQqIpZidgqiST5AUBK1cDKGUyGAIPeCJBoDPwvPzb8x6tjwmefGxpa4zqLKiSM/iB61rnDM3edEYaD9qvM9r//AIxj1kl93+CeDxN9wuFQ2zbMRdUslor0ZCFVlYGu7STEjNWPa54kKxVdwauae9nbp28tFlydCEYuLg9JLKOmVafv5mFx+/bFsNcthnt5hC27t1kY2i31eRCTqF1MDTvFeDsmFJY8lGUlHE4XcVvJTp76vLK8lbvRNGyG04sIOMHXKaz6Xl1/Vlr8VcwLeFxDD7TC3aUeYuOHH7tfpKk+h4TiubE1vY84i2Ft2Esmc+Z2uEAc1hEhyTESwgTpzScrOpQrvPVWqhInEnd93zT823VU+H13l+HxeH6NSqTQI8Q7SeTfNKnDiIYnCyTNAJAJgEwIk6bCdJqdWym6VgtoP0bMsMvWAO6kqQZgxMEjnXG3G0nk/MKKlUms15FPENGsn+0w+KMf0143tiN4CfSS/K/JpwX8RZauZ0BKlZE5WjMPAwSJrztohuxcU065rR/LQshLeSbVdzMjGcLtPctXGXrWZyQSAsxyGh2FfN4224+F2mHGWU+Lnfiz0MHGnh4bw4uk9V8jtrtXfvj8u3/Ga+9/j097YId1rzb/ACeDtqrFZSlnKYWAmpjXNmLTMztqdK+gu1b1MCjTy0/I0XKqSFLEe6sSfKSBVVW6botulaVjw2NUsvRdw3Z/vfoWs8tWa48KM7jvCrzYjD4nDm0bllb1vJezBGW90ZJV1BKMDaXXKZBI03rhI8/ifYvFO989OB0hunMHu53FzE2ryrc+yLSW2toV5N7uooC1PY/EKwy3lKD6WtuXuThxevPctXbI1DXEVlSGiAujDUEBEewOJNkob/WyYoL9c5Vbty3YW1cTJbTKFayzkQes0ySTQD9v2LuDEFw1sIcVcxLQbgZ82HKhbiiAct6H3gigEuH+wmJXoWuXbTvbxHSjVoQNhehc2oQAN0kXQsROhO5IFH/4+xX0YWmvhyRdVhcu3DbYvh1tLfAVFKuCpbKc0l2JYtrQHtm4U5t2guIu2mtoqno+jKNAA1W4jfhBoDLw641M0Nh7+rQGW5Ybtvu4NwE77KKsV7pRKt4aHF7if1uEvqAO3byXk9AjdIf3K5Z1Itw/tJhXIXpkR22t3Zs3T/d3Arc+6uEqOcTuRdsgNlLBwDlLDtWjEDvXMJ5V53tBKTgnG0rk1dZJVfg5J1zEXWjpulpff9kczEEC1kKEkljcLNJZukVRrswXnG40ivM9obvYt4ralWSUUlot1vTJq+V887J4Te98FNXrd9bS+Tru+hmXLvSIBnYt1SYQoGDsUGYMNBvpM6CvL2PZnhe0LWElGU1FfEp7rjuydOLzy5tVTa1RJ4m/hcTtK3lV3azT+2o9cr9GR5LI2q7I4hy1VUi+JO77vmn5tuqZ8PrvL8Pi8P0alUmgR4h2k8m+aVOHEQxOFhatQWOZjmIMGIWABC6baT5mpt2lkURVNuxhagyxCGMLZbbOoBW5sDIg5ramYG+YfGvP9rxXust3/H7qyzAb3lfeN8q8V54Ro5mdjCwEqMx00mOeuschJ9K+axoYcsZLElurPOr5OsstXS7rsubko3FW/nQuP6xx3hG+OZf0V9v/ABaV7G10k/sjzdvX/sXyKlclQcuUn3WgwfGCRX1LSTrU81NtXVDOFmBmjNAmJiecTyqqdXkWwusxlmYEALIMyZjLpppzk6VVS6ltvkhrhuz/AHv0LWaWrNkeFGb7RY3E272EFhC6O7C6FRiY6uVjcylFQS0glSR2SSMp4SPK28XxO+cOblpwUu2nJ6I2gtw4PFi7bInr2UudAA50Jbc8gL8LxPiN58M7retWxfw63FFghij4P6zOupyDEyubYAg7AGgK+E8R4kiYa30LLFmzKG0xWPozNcZ7rElbi3giC2TJHIySoHo/Y/FYt1uDGLBAsMp6Po9XsK1xIkzluFh+BoD0VAFAFAZmF5+bfmPVseEzz42NrXGdQXbSupV1DKdwwBB8waiSPNf0Jh7WKQ21WwAFIW0z2Vd2ZzBVGVX0ttKsDPpXne0PiqMYttW7yaUck7y6tU01ROEqebyeXzfd5jmPwrspHURst7LeUa2yx0hTzjUmRqPGvJ23aIRWTk1cbg9JV1fzyiqeTLtmShixliRTSt9OenitX5GdbzBLCG4boISbmXtlXRgc2bSVDaQZjes3sfBwpe0JSlDckp5QumluztbtZ00s7VdMyW346xLlhqoSTeWa1VZ/19DRevvkeIyNquyOIctVTIviTu+75p+bbqqenrvL8Pi8P0alUmgR4h2k8m+aVOHEQxOFhhrKooVRAE8ydySdT4mrJScnbKIRUVSLMPeV5ymYJU+amCKhKLWpOMlLQo4sPq/JrR+F1D/Cse3R3tmmu5+WZZB/Ggtl+j62U3MvKcmaOU6xXiS7Np7l7vK6uu+srNGHeXaa86/BmcOe81pTiVVLuuZUMqNTEanlHM1817WjhRxn2Tbj3noYqwliNYTbjyvUirg3CQQZQCQZEo7gjzBevrP4qpww8SE00/hdNVk1k8+qzR4u3NSpxd6+R1q+uR5rLsI+ZQSCsjYxI8DBqE1Tonhu1YzZLdbMBE9WCSSIHa00Mz+FVSrKi6N52NcN2f736FrNLVmyPChyuEgoAoAoAoAoAoAoDMwvPzb8x6tjwmefGxpa4zqLBUSRk3gTfkZ9Gtg5csCEduvPu9cbazFeVtTXvDTrg53/ANuVc8ueVWTSdKr15V053y+WZReUKoDqqK3XdkuQvSF10nQnMTvz2515W34k5SbwW5SXwxi4W93ddus0t1fTVaHYJRjU0knm2nS3rXy1f65ipBz2pcZlZpRYCwUuZSQZIMCJmN6h/HVGW1OUIPdeanLOVpJSSkqi1crqr0tnNptQqUs1yWlN5OtdF8tRt6+7R5jI2q7I5EctVVIviTu+75p+bbqmfD67y/D4vD9GpVJoEeIdpPJvmlThxEMThZNakVItWoskhHHFvo7lwqsEckKSQIkiCQOQHKq9pgpYc4x0aa8hhuWTlqMg6V8xg54Rseopfr5z2gszRAQuKBcSBHVu7d5a2f519L/E8aUp4ik7yWuemXloYNvglFV1+4OY3r7hHksYs1XIsiX3bZZYDFdjKxOhmNQdDEetVp09LLWrWo1w3Z/vfoWs0tWbI8KHK4SCgCgCgCgCgCgFcdxKzYE3rtu0O+46oPxNAYOG9obJJFsXbs5iDas3XQ/WP/xMvR8xu1WJ/CUSXxGnw3GPdzZ7FyyBEdI1olvEC27Ry3g60BoCokjzWPt9LdYLeu2+ixFlmFtWOcG2ihGI3WQZ3A5ivMxYS94lJxTTjStrkrfyeeWjfI2bLteHgxlGUN5tVo8r0ay/13DN+1ErbWAgChCAtkyQ2ZSATIE7V4PtDGi6ljS4m25Rd4ipNVm0qeWudfR1QhXw4a0yp5R63pyMW5jbtu9l+jvdy52zI9rMVLQvb6MaBj1QSRPPet38cgpS7eNKO7u7q0TW7vOnJtXSdur5aFW1UluN562186V1y8i65xxFgXLWIQnvsXGA82thlHmTX16kee4HfZ/jdnFqWsuDlJV199GGhVx36HXY8ia7vKSyOODi8zdtVXItiTu+75p+bbqqfD67y/D4vD9GpVJoEOJTKxE5XidplImp4fEivF4HRKxMDNGaBMTExrE6xNTlV5aFUbrPU5bxi5UYyuchVDgq0mYEHY6UcJW0s66BYkaTeV9TmMw5bP1jDIUy6ZZM9baZ1jeK4mqqvE609678Bb6Ra6O3dulFAysGcgBWYQIJ2JzEetfK7G8Ts3CN5qmlz9Ueh2LxJJRjbWaysMcSFJUZjGgJgE90wYrwtqw8OWIliS3Y3m6ul8sr+pO5KLcVb6aCmJ7Vs97MvxRm/RW/+JSrapL/ABf3Rn29f+vxKbqEkg5ShWMpGs6zOsERGkV+jJ1pqeI1bp6DC2VOWR2SCIJEEAjluIOxqtyavvLFFOu4eXY1Sy9aF/Ddn+9+hazy1Zrjwo8j/tL9pb+Caz0LqgNnF3DPR6tZFkoDn3X6xpVesdIrhIV9o/8AaC6W8UlhEF+1bxZBZ9U6FLLLcNsqSMwvkhTpKROpgCm17YYrCviBfUXyt5bFtelRVm1hEvXCXFhJuPnBEwp10QLLAes4Vx65eXEuMOStm49pFS4rXbrIxDdVsqp7u7/a2gEgW/TcY8ZMNbtg79PfAcfsWkdT5Zx50AfQcW858UlsHb6PYAYftXWuAnxyjyoDv/h5Gg3buIun+3fdVPnbtlbZ/doBnA8Gw9gk2bFq2TqSltVYnvJAknxNAV4bn5t+Y9Wx4TPPjYyXA3IGoGpjU6Aec1xnUTuXAoliFHeTA/Gokjy/D+LWXuXst+yxD3MyI5uubal97anqNLbwZAHp5uIt/GcUnb0uopSyXFq1S5tU7OtOKc3p4u1ny5O3yst42rm0beGtoWtm2AtxWFsAQRl2mIGx0jvrwMXFWHtCx9om0pb2cWnLO071q7eqz5dT0Njhs05dnip7qrReKqww8dKygNKKSSc0E3WB6hO4+rOg2r0/4wpyhLFk46RikqtKO8viS0b1t5vWzzds3U92N6t53zzyb/GSGLokEHY19YjAyvC2lQBVAVRoAoAAHcANq61RxO2P2qqkXRJ3fd80/Nt1TPh9d5ow+Lw/RqVSaBHiHaTyb5pU4cRDE4WTWpFSLVqLJIHogzHt8OtYjD27d5A6gJ1TO6iOVfNYU5YWLPddNNrzZ6ODj4mC1PDdOvuNXxXz/tBanYGdjLglBIzBgYkTBlJjulxWn+MRmtsjOnu5q6yum6vS8roo22Uezcbz1rnqgav0tHhl3SBVLGYAJMAk6dwGpqFW6Jp0rG1YR57TpymqWXp5DHDdn+9+hazy1ZrjwoZe2DBIBjaRMeVcJAbKmSVEnfQa8taAHsqZBUEEyZA37/OgJKoGwjnQHaAKAKAKAzMNz82/MerY8Jnnxsz+NezaYq5ZuPcvKbJkKl11tmQQcyqRqVJGYEHXmJB40SToatezeEBDfRrTMNndA7/vtLfjUSVlXDlW2A4QKrqzM8gKqhi6gidvrGMgaRrXg70sTfjvaTe7GtbdOvosvoWNKD3q5ZvpX+2QvAkKuZ2mX6RcoEBgwUxyIMaDUA14G3zjGU8Tdiq+HclbdtNNpdU883k6yZbBNpRtu895V1uvHTvVldq3F26ZJlbWh2EZ9F+frX0X8UaexvJKpNWtXzz+V0u4y7cqnr/XyLHr6lHnsjarsjkRy1VMi+JO77vmn5tuqp8PrvL8Pi8P0alUmgR4h2k8m+aVOHEQxOFgwaVggLJzAgkkQYymdNY76nlTvwKM7VDC1BliK7trrBpbQERJy6kGSuxOm/iaknlRxrOxHAWQQDrKPejrEDtuuoBg6d9fNzk8PHxYdX0Xzy6eBpUVJRl0/wBFuKIGpMDvNeBt0XJ0jVhmdjl6sxsyGfAXFJ9IE+lUewsV4e3Yaby3vNpr8kdpinhy+RAls2wywIM6zJkRG0Rzr9YVUfO52Xi6qgFiACQBPeTAHmSarab0LFJLUba0rQSASuokTBgiR3GCR61VbWnMu3U9UM8N2f736FrNLVmyPChyuEgoAoAoAoAoAoAoDMwvPzb8x6tjwmefGyWLxOQCNWYwNCfMkDWB8yBzqrGxFhxsnCO8xPFcUZUMFcx0BhlInTNB7t/SKwy21qLaj+S7su8rwl9BbXo9QxXqO8FFIAIA1iAOz3zXi4knFuE3W6mrir3mrrPK7f8Ay6cjsbreitWnTeif66E3zM2nVVSO4hwVOg16sEj4V420Rwuzbl8UpJ9VuO9ekrV5d/VFy33Klkl8s1XlTE8KwVjlV4dc4BDZpztnkNqNWXTxr6v2LtTwoTwtoknKLWapqt1JU45Oktfq7MOLhb6UsNOnetp63zzLbt4DcMB3lWA1MDWIr34bThSdKSMssDEWbRK1WiRShy1VMi+JO77vmn5tuqp8PrvL8Pi8P0alUmgR4h2k8m+aVOHEQxOFk1qTKkdtoczEtKkCFgdWJkzuZ0+FcbVVQSd3YtjcRIZVziCJdcmkEEjrmI3B076oe1YeHKpZ92ZY8KU1lkUYC+BbBYhc5Z4JAIzsXg+IzRXyuNtHaY05xzt+SyX2NcY1FIT4hbt4q01q+VKsdkckwGlTI1nQSKheNhYyxdnUrS1cebWfVVd0XbLtGJgy300mr78v9F0JlyZWKxljI+0RG3dXnr2ftPadolnd3aWYliKV2L4fDtHW6UkGJ+qAYcm1gg9/iDyr7GPtLaHFb1J8/WZg90wzvCr+cMdSM3VmJAgRMc969TZ8SU4XLUy40IxlSNRTvVjOIv4bs/3v0LWeWrNceFDlcJBQBQBQBQBQBQBQGZhefm35j1bHhM8+NimME3SZIhVGhI7z/EV5m3S+JLuNOAsiuW5O3+E/NaxWuhcBZvtT95VPyiloEMneto/3f/8AVdtPr9RQZdjkTTbKzJHlA0qMVFZr7ICOOuFnRNRqGjOzg9Yfa7gCa27JDexFXXp0Kcd1B2PW27wfn8q+gZ5KQ7ZM7VTIuRZd93zT823VU+H13l+HxeH6NSqTQIcSHWWDHVfXu1Sp4fEivF4GdtLCgO2aAAWMCdNSQNBNTk7drIpisqeZy1CIFtroiwo2EAaCTr86jNuTberJwiopJaIw7NtjJYWmDQRKZjJEsSZEyTPKvGxMRS0u87z16ZcqNcYyTdvLlkMLmG2QfdSPmTVVr0ydEReYsV6R5ABOigazEHLrsedScGoqVKnfl495FSTk481+SRQ82f8AfYfI1DeJUK3FWWDlIIgZmltjM5j5Vankt2759O6q8yOdu6rl/ZPg+iSZGcltRsDt5ad/fXuYGH2eGkediz352alq0ozMAAW1JA1MCBJ56VY5N0nyIxilbXMa4bs/3v0LWaWrNkeFDlcJBQBQBQBQBQBQBQGVYnWO9te76x9h31bHhM8+Nl30NDqyKx72AJ+NRcU9TqbOnh9v7MeRYfI1U8KD5L6E959Sh+HpyzD9tj8yae7YT5HHizXMobB/23/wf6ae5YL5eZz3iaKmsMNn+K/yIrn/AI7DfNnPe5LkUJh4YsxBJECBAA+J3/gK17Ns0cHTMz42M8QttVpkUIaRJ8D3jeqZF8Sbz1Z+0n5tuqp8PrvL8Pi8P0a1UmgR4h2k8m+aVOHEQxOFhbTmdT+A8h/GpMqRPDoVWGYsRMsQATqTrAA0GnpSTt5KhBNKm7ErfDRlWLjEQIICwRGhmDWT3PDt3Zd2zrI42BHNnPqB/lAqyOyYPT7lbxp9StsIvj6ux+Zq+OzYS/4r6FTxZ9RY27RYrlUsoBIgEgGYP4H4VojhRirUSh4rbqwygbADyq1FbLjcyqTlLRyWMx8pNQq3RK6V1Y2EjbTvHI/yNUl60GeG7P8Ae/QtZ5as1x4UOVwkFAFAFAFAFAFAFAZmGOpHi/4XH/gVPqKtjwlE+MaWuMIsFRJFNypogxd6sRUyh6sRWyh6mitkbVdkciOWqpkXxJvqVH9pB65g5H7tsn4VTPQvwuI1KqNAlxFdUPmvhLCVk+LKq/tCpRdMjNXFpEWdiAUAOonMSIE9bkesBOnfVtK8/XQz26+H11GAJ0NVlhzIFACgAAQABAAGwA5Cu227ZyklSFbdzMoYqyyJytGYeBgkTVlU2rsqTtXVC6KwHWIYydQIESY0k8oFWZXkVK6zIPU0RYreUmIMQQToDI7tdvOrItFUk+Q3ZqqRdEt6Q5soWQQYaRGaYCxvtJnbQ1ClV3/rqTt3SX++g5w4dUkbMxI8QOqCPAhZ9ayt2zclSobrh0KAKAKAKAKAKAKATxWFM5k3MSsxMaBgeTgaTsRoeRHU6IyipKmVWcTrlIIbuiG/d5jlKyPGp5PQqacdRtHB2INcaa1Opp6FT1JEWLvViKmUPViK2UPU0VshaOvj3c/QVKWhxajSsZygHN9kQX9Rsvm0etZp4kV3mqGFJ9w/g8KVOZozRAA1Cg6mCdSTAk84GgrO227ZrjFRVIbrh0jcQMCCJBEEUAg9l7eoll792/bX3oHvDrbaNvU1LkyuWHbtB9KLK3R5c4GkyVB5ZwBmX1AqUVFtW8vMrlvJOln5eQxnB2IPkZrlNanbT0KblTRWxXEXQoBPMgbE6kwNvHnVsU3oUyklqVtU0RYpbBAAZszd4ET5CrG1qtCpXo82NKYgHQ9xBzeiAFj8KoniRXM0wwpvl9Ryzg2bt9VeY0zN4GDCr4AknSTyrNKdmuGGo/M0gKgWBQBQBQBQBQBQBQBQBQELtlXEMoYdxAIoBZ+HjkzDzIf/ADgkehFdTa0OOKeqIfRH+2p9HH4lyPwqW+yHZRIHC3O4f8z/AOKu9o+hF4K6vyI/Qn7h/wAz/wCIV3tn0Oe7x6s6OGHmV+Dk/HOB+FO2mdWz4fQvt8PUbliO6Qo9QgWR5zVbk3qyyMVHRUM2rYUQoCjuAgfAVwkToAoAoAoCq9h1eMygxsSNR5HlQFD8PB2Zx5kP+YGj0rqbWhxxT1RA4A8nHqp/Sy1LtJEOyj0If0c/20/duf8Au13tZekjnYw9Nkhw2d2Hoo/WWrnaT6hYMOhanD1G5Y+uUeoTKD6iott6liiloi+zZVBCqFHgAPlXDpZQBQBQBQBQBQBQBQBQBQHm/bvEXxYS1hRd6a/cRA1nJ0iKJuOwNwhB1bZWWI7Q5xQGf7McexV66emhUOCsXRba06kXg1xLw6TnlZACI2ZIAg5gM2z7W436q7cUBPo2MZraYV2zXrLpkFo9L1lykkHMoYK5hSRkAus+03EL1pglq2lxbGMct0Vw5ns3Gt2uiQtHX6rAEtp3zQDXF/abFWcNhXtot1rlh7jN0N0i5cRUK2EtqZt3LpZoLSBkOhoCGH4ji7FniGIabj/Slt21ZbpS1azW0z9GHOZEW4ztkAzZDJ5gDL4dx/F2kdm6R3PTZWa3ea3L8Se2hNo3Fy2xbIMkyqxuBBAn/wCLcXbV8UbLFWtYLNZYP1bl63eULZBIgm+bKsDybWIoDRu8fxRxBtOg+rv4cZrS3VtlWS5nL3A5nrJqhWACpl5BAG97IcUu4rDi5fULczOrBUKpof8Ahku2dO55E9ynQAbdAFAFAfMcfgOJlsfdtrcQ4q1iRbyXSbiNZdVw3Vbq2s9tX1UkkuCSpFAei4nfx/TYMWM3RFLZuO6JmLZ0zLeUL1ZTMeplAaddApAweH8a4n0jW7gdrqLgrt210dgEK+KupiBYjtW+jtwpJzaTM0BH6Dj71yzcvWTm/wB3ZzltAytriCsHynrAdJYEajr6c6Ar4RheJWHc27dxDcWyWXJY6HqcLtoSDOZbi37aqFHVOuhGoA07I4jaurcKNdzLgulZbdkXGkYo3UUaaI9yzz0E6nWQK7B4u62czvbJWytyLeHME4NnuOJU6jEKqxt1zoREAe14PcuNh7DX1y3mt2zcXTquUBcaHk0igHKAy39ocMLl2211VazAfNKqsqj9pgAdLqHQ8/OgLTxvDyB09qSVAGdZJaMo33MiPOgOji9rXrHS6LJ6j6XDACnTQHMuu2o1oB6gCgCgCgCgCgCgCgCgCgCgCgKMThLdwobiKxtsHTMAcrgFQyzs0MRPjQF9AFAFAFAFAFAFAcigO0AUAUAUAUAUB5ji+AuXWuq2DtXLbEwekCXCCluSW1OptxpBhVoCFrB3VP8A+vw/aD5hcUHMC0GMvaCkDfmw23Ats4ZjdVrmCtA9Kr9IrqWDZCpuGRuD1d5ynTQEUAymNxsCcLbJ0k9OFB2zGMrRuYEns8tKA79Lxpz/AO721/q8v1maeuoedvcLEbarzmgI2MdjZ62Gt77C8JALHc6zAjz122oDXwrsyA3FCNzUNmA15GBNAXUAUAUAUAUAUAUAUAUAUAUAUAUAUAUAUAUAUAUAUAUAUAUAliOF23zTPWIJ8SAQN/OgK7nBLTKVIMaaSRBBdpkazNwn4UBY/C0Mzm11PWI162umx67bd9AVf0Lb+1c/5jaUBI8ITTrXNJ/4jcwBMzM6A+etAB4PbgCXAEaBomABrHgo0237zIFJ4IkE5rumaPrDpM928cp7h3CgNS2mUAa6ADXU6d5oCV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2" name="AutoShape 6" descr="data:image/jpeg;base64,/9j/4AAQSkZJRgABAQAAAQABAAD/2wCEAAkGBxQREhMUEhQVFRUVGBUYGRcWFhcYFBgaGBUYFxoYFRgcHCggGholHBQXITEhJSorLi4uGB8zODMsNygtLiwBCgoKDg0OGxAQGzAkHyQtMS0sLS0sLCwsLCwsLywsLC0sLyw0LC0sLCwsLCwsLCwsLywsLCwsLCwsLCwsLCwsLP/AABEIANQA7gMBEQACEQEDEQH/xAAbAAACAwEBAQAAAAAAAAAAAAAABAIDBQEGB//EAEoQAAIBAgQCBwQHBAcGBgMAAAECEQADBBIhMQVBEyIyUWFxgQZCkbEUI1JyobPCgpLB0RUzYoOistIHJEOT4fAWNFPT4/EXNeL/xAAbAQEAAwEBAQEAAAAAAAAAAAAAAgMEAQUGB//EADYRAAICAAMFBQgCAgIDAQAAAAABAhEDITEEEjJBURNhgaHwBRQicZGxwdEG4WLxQlIVI7Iz/9oADAMBAAIRAxEAPwD7jQBQBQBQBQBQBQBQBQBQFD4y2DBdc32QZb90a0BH6YDstw/3bj/MBQB9Jb/0rnxt/wCugD6S3/pXPjb/AIPQB9MHNbg/u3PyBoCVvFoxgOpP2ZGb1XcUBfQBQBQBQBQFFzGICRmlh7qyzfurJoCP0ons27hHfCr+DMD+FAHSXOVtf2ng/gpoAz3fsW/+Y3/t0AdLcG9sH7ryfxAoA+lx2rdxfQN/kLUBO1ikYwGGb7J0YeanUUBdQBQBQBQBQBQBQBQBQBQCl3FS/RpBbmT2V25DVj1lMabiSJEgd+hA/wBYTc8G7HlkGhHnJ8aAn01tNAVEch/IVJQk9EQeJFasgcevLMfQj5xU+ykQePAgeIj7Lf4f9Vd7F9UR94j0fl+w/pFfst/h/wBVOwfVD3mPR+X7JDiCc5H7J/hNc7GR1bRAn0lu51SVbwMH8DUHCS1RZHEjLRkTg8v9WxTw3TyynYfdiokyGCx2c5XXI45cj5fy+BO9AO0BTi8SLa5j6Dv0n5AknkATQFNuwbgDXCTInIJVBPJhu3cc2ngKAs6W3bGUQI91Rt6CpKEnoiEsSMdWQbHjkrH4D5mprBfUrePHkmUPxWGC5RmYEgFtSBE+7ykfGprZ8rvyK3tVOq8zv9In7A/eP+mnYLr5f2d94fTz/o6OInmnwaf4Cudj3hbT1RYvEV5hh6T8ia48GXIktojzsszW7og5W8CAfwNVuElqi2OJGWjFsTnswyS1v3gzE5fEMdQPMkCBoBJESY9Zuh1DDY/EEaEHuIII9KAnQBQBQBQBQBQBQBQGFgscFuOpEOxcAE6GL10zPcQZHfDD3GiUY3qVznu6ajVwFu0Z8Nl+H85q9UtDPK5asjkrtkaDJXbOURyV2xRwpSzlHClds5RFrc12zjiTtXGXsn0Oo/6elRlGMtScZyjoyq5jhcurlHWUoGg7TcAmeYALr/eEcmjNOO6zXhz30btQLDK44xGUgSAHJGp0AGsDU6nUDWC0SdK6leRxulbOWcZ04zAwPsg6j7xG/poeUjWropLQzTcpahdtsF6mWdImcu+u3hNWJq/iKnFpfCSK1yztHClds5RVfBCkquZgNFmJPdMaVKNN5uiMrSyWZxrEsGkiARlHZMxqfERp5mm9lQcc7JZKWKKkw4URqdSdSTqTOk7eXKpOTZFQSOYrifQqQxzSCADqROk95WT4k7CTANM4Rempfh4ko65o0ODzlYMIhzpzAgRPjGp8SazGwfoAoAoAoAoAoAoAoDDfDJckONOtDcwelfSe46aHQkeVWxVxyM85VPPu/IfR79vssLq9z6P5BuZ7yT6VyxRw48r/AFlm4p71GZB5tpXd4boLxaydM2v3WPyEV3eI7rLFxto++vqY+dd3hukXx1oe+voZ+Vd3jm6Utxaztm17srD5gCm8c3GQ+ns39XYuH73UB8iZn8K7vDdOHC3rnbcW1+ynajxY7HykeFLZyki7C4dUgIIWbevNou2/wGw5d2lcxFUSeC7lfcb9ZzUIcS7Sxvlf5pU8PiRXi8DFLnD0cyJt3O9TB7z5gnciJ51JqiqLvI50eITml0eWVz5e6B5muWSpELmLeCLli5qCPq+uddNxEelSUqzIuCeRy1j0UBStxcoAGcQYA7yZNdc7ds4oUqQf0ta7/wDv403hunDxJfdS433FDfI03jm6ROMuN2LDn75CH4HT8a7vHN04bGIfdktj+yCzR3Gdj4g0tikQsYIIzAKWaB9YzBjJBBkciBHiZ8KsSSSZXJttxSNrhuz/AHv0LWSWrN0eFDlcJBQBQBQBQBQBQBQGZhve82/MerY8KM8+Nl6247JjwOq/Dl6GjfU4lWjJy3NQfI6/A/zrmXUln0INcHvKfUZvlNd3Xy9fU5vLn6+hQ1uyd0X1tn/TXdx+mjm/H1ZHLZHuqPK2f9NdUJeqIvEj1+504tBsD6CPnFSWFIi8WPr+yk42dl+J/gP51Psq1ZX2t6Ikozdoz4bD4c/WaPLQ6s9Sy77vmn5tuqZ8PrvNGHxeH6NSqTQI8Q7SeTfNKnDiIYnCyNuz2sxLS0iY6ugELAGmnnrVjl0y/JnUeuf4Jo3WKq4zAAlTDEAzBPPWDueVRaytrL14ElrSfr7gbbB82/ViA0LvM5Y35b1201Qpp3+fX3IXMaq9rTzZP4tTd7xv932K7fFLbGFOY9wZCfwaihfNHHOuTKU4jAUXAM7EwBABiT1QWns7+tXPBttx0KVjpUpaldzE9YMFggEau0QSDqo0J03qSw8qvy/JF4md15/gEuuzEN2YEEGJOsiNxGnPWaOMUstTilKTz0L84XKsHrSBCkgQCesRoPWoU3bLLUchvhuz/e/QtZZas2x4UOVwkFAFAFAFAFAFAFAZmG5+bfmPVseEzz42NLXDqDEXxbQs2wH/AGPMmq5SUVbLcPDeJJRjqzHfj6ASVYDwg/DXWqo7XHozXP2bNK95eNmfdshzmYOruwnZgBqQmUyoIRRMcz41Y8UoWBS5FaYXZRcYABdRmBkqd8rAHWOXOixe848DuXkTwl8KSrPOisMxOkypEsSTqs+orRhY8Uvil9TNi7LiN/BFv5Z/Ycs3l+0vxFX9rB6NfUzdhix1i14MftVCRKJO77vmn5tuqp8PrvL8Pi8P0alUmgR4h2k8m+aVOHEQxOFk1NSKkVXcbbtsQzANpOhJ8JgeP41VPFjHJs0YezYk1vRRk8QxFvEOAC5VBEAuoLOQdRoCVVZ1B0aoLFi1kWPZ5xdSELOFUBSQ2oXMBCboZ7MRsPHvpvo6sJ9SDXghLKslMpBZu1IIYKxJJEQYPvfh3tVBKVr5X9x7s8RuNPlnX2Lm4kTBAHwY/wAqqftCfJIvXsfD5yfkv2TwOJNzNMaNGgjkP4zW/Y8eWLFuXU8z2jssNnnGMLzXPr6o0MLcmdCIJGoiY5jvFXzVGKDsZzNIAAyw0mdQdIAEazrz5VVlXeXZ33DXDdn+9+hazS1ZsjwozOP8avWb9ixYtW7j3reIufWXWtqBZ6LQEW21PS+ERXCRm4f/AGg2OhbEXepaiww+2ou4cXusDGYgTok7UAxZ9tLQe4l4FWF65bthQW6QJds2hH9stibencZ5GgOXfbjDgC4D9SBii7FWL/7sFLZVEx2jIaDptQFvFvaxbH0Vhbd7d9bznIpe4q27fSSAkg6Tz8pJFAdu+2+EV3QuSVtrcGUZs6sbYUIBrmJv2wFIBObzgDV4Txa3iUL25AD3LZDjKwe2xV1jvBVvhQD9AZmG5+bfmPVseEzz42NLXDqMT2pvEdGoOhzE+kAfM1i2p6I9X2dFfFIwc57l+H/WsdHqbx0XT3D0kV3M58L1RMYlvH9813el1I7mG+XkiL3ZIJzSAROmx/8AofCuOUnkxGEIu1+SrE3ZGUTLaax/Co7t5Fqkln0PXWhX0LPjFmTu+75p+bbqqenrvL8Pi8P0alUmgR4h2k8m+aVOHEQxOFglpcxaBmIALRqQCSBPdJPxqbk6rkUKKu+Z429iS7s52bWNiD5g7RA9K8iclJXWd9cq6H0+HB4dRTW6lWmd83ff0oirxsI3O5Op3NQt9SdR1ryRFruo0Gv9nbTnrXVC03ay8/kcli7rSp5+Xz6EukPf+AqNEt7uIuW0huevl4RtU47ue90yz5kJueW7SzzyvLu6Mf4NZypJ94z6bfzr1/Z8N3Dt8z5/2viqePur/j9/VGxZrTI86I2NjVTLloXcN2f736FrPLVmuPCiji/ALGKKNfQsbYcLD3E6r5c6tkYZlbIsq0gxXCQtjPZHB3Zz2RBgEKzoIFrocsIw6nR9XLsYGmlAcvey1lr1m4BC2bty/kiQ150yC4WMkQJ6ogTB5UBO37LYVZIRwzG4S/TXulm4qox6TPnnLbQDXQKIigDE+yuEuWrVprXUshlthXuKVDCGGZWBOYaGTqCQZkyBTivY/Ct0pW2qvcVlkl2Rc3Rzlt5sqybNs9WDKg760BPhnstYtYf6PcUX16S5dJuqG+se41wsAZywWMHcRvOtAT/oW5a/8tibiDX6u9OItamffYXR4AXABO1AZ+H4lftZunw7Mst9Zhz0ogO+rWiBcBOvVUP51Yn8JRJfEavDuK2b8i1cVmXtJMXF++hhlPgQKWKLsXw+3dguskaDrMPkaqnhxnqaMLHxMJVF+S/JlcR4PbVCUkEFfe07QB3nlNZtpwYwwZTjqk3107i6G3Yu8k6YnheGo+XrgZkVxluK+bk2UZQcoJXrc83KsGP2mFBySeUmncarpebzeeXKuZZhe0JSaTSzV5O7613LqIY5VtPaR+kBvOyL1Aw0PaYhtAdD3+GhrG9sxGpygoyUIqT+JrVaJNZtaPlfPNHo7M548Jz3a3erXl68yyxhC4JU6AlRmVlJy6HQ6jrSPSva2fZMXFw1OVJvo95fVZHnS9rYSfC/XzoYwXDyHDNBy7Ad/ftWvA2JwnvT8DNtXtOOLh7mGmr1vp09fk3LVa5HnRJ3fd80/Nt1VPh9d5fh8Xh+jUqk0CPEO0nk3zSpw4iGJwsjbukD6zKpLEL1tDJ6u4HWI5VY1fD0/wB+BnUq4svWRkD2cJJ+sA/Zn+Irz/dX1PZ/8iv+vn/RC1wQZ3RnPVgiABII0Os8ww/Zrytqxp4OP2VKmrT8icds3o2kW2eCLlBcMGjUZwQD4HKJ+FZ9t2meHJ9nK1ydV5ZkcPasSS+JJP6iuFXDPduWl1e3GdZfTNqNTofSvGxto9owjHFnJqEtH8OdfLP6mqfbRw1iPR6aEsJZUhZt7qHzEAiWM5e+RPwiv0PZdngsGDdN0r66anzmNtmO8RredfPIYIityVKkY5Nt2y2xbGYtrJAG5jSdhsDrvUJPKiUVnY0LQzZtZyldzlgkHs7TpvvVTeVFyWdjXDdn+9+hazS1ZsjwocrhIKAKAKAKAKAKAKAzMLz82/MerY8Jnnxs5juF2b8dNbRyuqsR11PejdpT4gg1xnUxUcJvWv8Ay+JeBH1eJBvpA3h5F2T3s7Ad1RJ2LYvHX4yXcPlJKRct3FexPSLAYkLcUn7hHj359ta93nvZJqnz1y8dRFfEqNFHc5QFC5QpYxKkMplbbSNQwGpG34eJOOHDAbbu7rk8ms5LPVXo9eZYnJySqqq+mfJPufcZtt2JzW5dMxjrqwcOynOGnQLLDL4eVeHt0cF4nZ41RnS/4yW44ppQcVSbn8Lcno8+pPCc63oZxvqnadZ3yUc8v6DC9gH7Ut+8xb+NfoXs+O7suHH/ABj9keXju8SXzZbarZIqQ5aqqRfEnd93zT823VM9PXeX4fF4fo1KpNAjxDtJ5N80qcOIhicLJZQYkAxrr39/nU7KaslczdXJl3E5p7POI96uKufpnXeVekKYq4EuszGB0QJPcEZyT/iFfP8AtaLeNhVztf8AybNnTl8K1yOYLH28RaW7abMjTBgjYkHQ67g1h2/ClBbstTRiYM8HEeHNU0K2LOUlmCZ27TKuWQCcs7kwPGvmdqxIvF3YXuLRN3WWfRZvuJwc9xKbur+X5KsJ2AO6V/dYr/Cv1TYZb2zYcv8AFfZHg46rEl8yNxJZTJEToIgyOenKty0MzWadjdmqpF0S6zeDZgPdOU6EawDz30I2quUWqvmWRkndchrhuz/e/QtZpas2R4UOVwkFAFAFAFAFAFAFAZmG5+bfmPVseEzz42Je0nEb+HtB8PhxfOYBh0mUopMZ8sdcDcgEGuMlFEk48VWb+GxVs84s9N6gYdrpiokqFMfx7DXejtC6he4wAtXCbbtALZcjgNqVA251j9ot+7unWcc1qviWfhqIRz0vJ/YlhuFW0dnBuhr625VGJtJ0QHVVlAyjSNd9QO6vPx8aaw23T3b4kre9edPV8+7U1y2jtMDD2dqktN3602vpysrxOJtFkDXEVSxVUPVLPbcHqmRsV2jWR6/MuO0Yc5uMHv0m5XdQnF5NU18Sd3dqvpPDwXjx3oZwjrSeTT1vuaeXMswg+rtz9hf8or9Ow47sVHoeDJ22yy1U5EUOWqpkXxJ3fd80/Nt1VPh9d5fh8Xh+jUqk0CPEO0nk3zSpw4iGJwsMNcLKCVKk+60Zh5wSPxqySp1dlEHatqhharZYhLGD6633ZLo/xW/+teJ7ZXw4cu+vqv6NGDqy0W1RIUBVA0AACj05V5+0XOHVlzk27kxA3lOUhlObVYI6wier36d1fK7ThThiyTi04vPLT59PEvw3vR3o5rqUYbZvv3PxuMR+BFfp/sae/sWG+6vpl+DxNqVYrBq9VGRlmFDa5iDqYgRA5A66nfWoSrkTgnzGmvKCFJgtOUd8CTHpVW63bXIu3ksnzGuG7P8Ae/QtZpas2R4UHEuKWcMoa/dS0GMAuwWTEws7mATA7jXCQ2rAgEag6igO0AUBFLgMwQYMGDMHeD3HUfGgBrgBAJALaAE6kwTA79AT6UBDE31tozuQqIpZidgqiST5AUBK1cDKGUyGAIPeCJBoDPwvPzb8x6tjwmefGxpa4zqLKiSM/iB61rnDM3edEYaD9qvM9r//AIxj1kl93+CeDxN9wuFQ2zbMRdUslor0ZCFVlYGu7STEjNWPa54kKxVdwauae9nbp28tFlydCEYuLg9JLKOmVafv5mFx+/bFsNcthnt5hC27t1kY2i31eRCTqF1MDTvFeDsmFJY8lGUlHE4XcVvJTp76vLK8lbvRNGyG04sIOMHXKaz6Xl1/Vlr8VcwLeFxDD7TC3aUeYuOHH7tfpKk+h4TiubE1vY84i2Ft2Esmc+Z2uEAc1hEhyTESwgTpzScrOpQrvPVWqhInEnd93zT823VU+H13l+HxeH6NSqTQI8Q7SeTfNKnDiIYnCyTNAJAJgEwIk6bCdJqdWym6VgtoP0bMsMvWAO6kqQZgxMEjnXG3G0nk/MKKlUms15FPENGsn+0w+KMf0143tiN4CfSS/K/JpwX8RZauZ0BKlZE5WjMPAwSJrztohuxcU065rR/LQshLeSbVdzMjGcLtPctXGXrWZyQSAsxyGh2FfN4224+F2mHGWU+Lnfiz0MHGnh4bw4uk9V8jtrtXfvj8u3/Ga+9/j097YId1rzb/ACeDtqrFZSlnKYWAmpjXNmLTMztqdK+gu1b1MCjTy0/I0XKqSFLEe6sSfKSBVVW6botulaVjw2NUsvRdw3Z/vfoWs8tWa48KM7jvCrzYjD4nDm0bllb1vJezBGW90ZJV1BKMDaXXKZBI03rhI8/ifYvFO989OB0hunMHu53FzE2ryrc+yLSW2toV5N7uooC1PY/EKwy3lKD6WtuXuThxevPctXbI1DXEVlSGiAujDUEBEewOJNkob/WyYoL9c5Vbty3YW1cTJbTKFayzkQes0ySTQD9v2LuDEFw1sIcVcxLQbgZ82HKhbiiAct6H3gigEuH+wmJXoWuXbTvbxHSjVoQNhehc2oQAN0kXQsROhO5IFH/4+xX0YWmvhyRdVhcu3DbYvh1tLfAVFKuCpbKc0l2JYtrQHtm4U5t2guIu2mtoqno+jKNAA1W4jfhBoDLw641M0Nh7+rQGW5Ybtvu4NwE77KKsV7pRKt4aHF7if1uEvqAO3byXk9AjdIf3K5Z1Itw/tJhXIXpkR22t3Zs3T/d3Arc+6uEqOcTuRdsgNlLBwDlLDtWjEDvXMJ5V53tBKTgnG0rk1dZJVfg5J1zEXWjpulpff9kczEEC1kKEkljcLNJZukVRrswXnG40ivM9obvYt4ralWSUUlot1vTJq+V887J4Te98FNXrd9bS+Tru+hmXLvSIBnYt1SYQoGDsUGYMNBvpM6CvL2PZnhe0LWElGU1FfEp7rjuydOLzy5tVTa1RJ4m/hcTtK3lV3azT+2o9cr9GR5LI2q7I4hy1VUi+JO77vmn5tuqZ8PrvL8Pi8P0alUmgR4h2k8m+aVOHEQxOFhatQWOZjmIMGIWABC6baT5mpt2lkURVNuxhagyxCGMLZbbOoBW5sDIg5ramYG+YfGvP9rxXust3/H7qyzAb3lfeN8q8V54Ro5mdjCwEqMx00mOeuschJ9K+axoYcsZLElurPOr5OsstXS7rsubko3FW/nQuP6xx3hG+OZf0V9v/ABaV7G10k/sjzdvX/sXyKlclQcuUn3WgwfGCRX1LSTrU81NtXVDOFmBmjNAmJiecTyqqdXkWwusxlmYEALIMyZjLpppzk6VVS6ltvkhrhuz/AHv0LWaWrNkeFGb7RY3E272EFhC6O7C6FRiY6uVjcylFQS0glSR2SSMp4SPK28XxO+cOblpwUu2nJ6I2gtw4PFi7bInr2UudAA50Jbc8gL8LxPiN58M7retWxfw63FFghij4P6zOupyDEyubYAg7AGgK+E8R4kiYa30LLFmzKG0xWPozNcZ7rElbi3giC2TJHIySoHo/Y/FYt1uDGLBAsMp6Po9XsK1xIkzluFh+BoD0VAFAFAZmF5+bfmPVseEzz42NrXGdQXbSupV1DKdwwBB8waiSPNf0Jh7WKQ21WwAFIW0z2Vd2ZzBVGVX0ttKsDPpXne0PiqMYttW7yaUck7y6tU01ROEqebyeXzfd5jmPwrspHURst7LeUa2yx0hTzjUmRqPGvJ23aIRWTk1cbg9JV1fzyiqeTLtmShixliRTSt9OenitX5GdbzBLCG4boISbmXtlXRgc2bSVDaQZjes3sfBwpe0JSlDckp5QumluztbtZ00s7VdMyW346xLlhqoSTeWa1VZ/19DRevvkeIyNquyOIctVTIviTu+75p+bbqqenrvL8Pi8P0alUmgR4h2k8m+aVOHEQxOFhhrKooVRAE8ydySdT4mrJScnbKIRUVSLMPeV5ymYJU+amCKhKLWpOMlLQo4sPq/JrR+F1D/Cse3R3tmmu5+WZZB/Ggtl+j62U3MvKcmaOU6xXiS7Np7l7vK6uu+srNGHeXaa86/BmcOe81pTiVVLuuZUMqNTEanlHM1817WjhRxn2Tbj3noYqwliNYTbjyvUirg3CQQZQCQZEo7gjzBevrP4qpww8SE00/hdNVk1k8+qzR4u3NSpxd6+R1q+uR5rLsI+ZQSCsjYxI8DBqE1Tonhu1YzZLdbMBE9WCSSIHa00Mz+FVSrKi6N52NcN2f736FrNLVmyPChyuEgoAoAoAoAoAoAoDMwvPzb8x6tjwmefGxpa4zqLBUSRk3gTfkZ9Gtg5csCEduvPu9cbazFeVtTXvDTrg53/ANuVc8ueVWTSdKr15V053y+WZReUKoDqqK3XdkuQvSF10nQnMTvz2515W34k5SbwW5SXwxi4W93ddus0t1fTVaHYJRjU0knm2nS3rXy1f65ipBz2pcZlZpRYCwUuZSQZIMCJmN6h/HVGW1OUIPdeanLOVpJSSkqi1crqr0tnNptQqUs1yWlN5OtdF8tRt6+7R5jI2q7I5EctVVIviTu+75p+bbqmfD67y/D4vD9GpVJoEeIdpPJvmlThxEMThZNakVItWoskhHHFvo7lwqsEckKSQIkiCQOQHKq9pgpYc4x0aa8hhuWTlqMg6V8xg54Rseopfr5z2gszRAQuKBcSBHVu7d5a2f519L/E8aUp4ik7yWuemXloYNvglFV1+4OY3r7hHksYs1XIsiX3bZZYDFdjKxOhmNQdDEetVp09LLWrWo1w3Z/vfoWs0tWbI8KHK4SCgCgCgCgCgCgFcdxKzYE3rtu0O+46oPxNAYOG9obJJFsXbs5iDas3XQ/WP/xMvR8xu1WJ/CUSXxGnw3GPdzZ7FyyBEdI1olvEC27Ry3g60BoCokjzWPt9LdYLeu2+ixFlmFtWOcG2ihGI3WQZ3A5ivMxYS94lJxTTjStrkrfyeeWjfI2bLteHgxlGUN5tVo8r0ay/13DN+1ErbWAgChCAtkyQ2ZSATIE7V4PtDGi6ljS4m25Rd4ipNVm0qeWudfR1QhXw4a0yp5R63pyMW5jbtu9l+jvdy52zI9rMVLQvb6MaBj1QSRPPet38cgpS7eNKO7u7q0TW7vOnJtXSdur5aFW1UluN562186V1y8i65xxFgXLWIQnvsXGA82thlHmTX16kee4HfZ/jdnFqWsuDlJV199GGhVx36HXY8ia7vKSyOODi8zdtVXItiTu+75p+bbqqfD67y/D4vD9GpVJoEOJTKxE5XidplImp4fEivF4HRKxMDNGaBMTExrE6xNTlV5aFUbrPU5bxi5UYyuchVDgq0mYEHY6UcJW0s66BYkaTeV9TmMw5bP1jDIUy6ZZM9baZ1jeK4mqqvE609678Bb6Ra6O3dulFAysGcgBWYQIJ2JzEetfK7G8Ts3CN5qmlz9Ueh2LxJJRjbWaysMcSFJUZjGgJgE90wYrwtqw8OWIliS3Y3m6ul8sr+pO5KLcVb6aCmJ7Vs97MvxRm/RW/+JSrapL/ABf3Rn29f+vxKbqEkg5ShWMpGs6zOsERGkV+jJ1pqeI1bp6DC2VOWR2SCIJEEAjluIOxqtyavvLFFOu4eXY1Sy9aF/Ddn+9+hazy1Zrjwo8j/tL9pb+Caz0LqgNnF3DPR6tZFkoDn3X6xpVesdIrhIV9o/8AaC6W8UlhEF+1bxZBZ9U6FLLLcNsqSMwvkhTpKROpgCm17YYrCviBfUXyt5bFtelRVm1hEvXCXFhJuPnBEwp10QLLAes4Vx65eXEuMOStm49pFS4rXbrIxDdVsqp7u7/a2gEgW/TcY8ZMNbtg79PfAcfsWkdT5Zx50AfQcW858UlsHb6PYAYftXWuAnxyjyoDv/h5Gg3buIun+3fdVPnbtlbZ/doBnA8Gw9gk2bFq2TqSltVYnvJAknxNAV4bn5t+Y9Wx4TPPjYyXA3IGoGpjU6Aec1xnUTuXAoliFHeTA/Gokjy/D+LWXuXst+yxD3MyI5uubal97anqNLbwZAHp5uIt/GcUnb0uopSyXFq1S5tU7OtOKc3p4u1ny5O3yst42rm0beGtoWtm2AtxWFsAQRl2mIGx0jvrwMXFWHtCx9om0pb2cWnLO071q7eqz5dT0Njhs05dnip7qrReKqww8dKygNKKSSc0E3WB6hO4+rOg2r0/4wpyhLFk46RikqtKO8viS0b1t5vWzzds3U92N6t53zzyb/GSGLokEHY19YjAyvC2lQBVAVRoAoAAHcANq61RxO2P2qqkXRJ3fd80/Nt1TPh9d5ow+Lw/RqVSaBHiHaTyb5pU4cRDE4WTWpFSLVqLJIHogzHt8OtYjD27d5A6gJ1TO6iOVfNYU5YWLPddNNrzZ6ODj4mC1PDdOvuNXxXz/tBanYGdjLglBIzBgYkTBlJjulxWn+MRmtsjOnu5q6yum6vS8roo22Uezcbz1rnqgav0tHhl3SBVLGYAJMAk6dwGpqFW6Jp0rG1YR57TpymqWXp5DHDdn+9+hazy1ZrjwoZe2DBIBjaRMeVcJAbKmSVEnfQa8taAHsqZBUEEyZA37/OgJKoGwjnQHaAKAKAKAzMNz82/MerY8Jnnxsz+NezaYq5ZuPcvKbJkKl11tmQQcyqRqVJGYEHXmJB40SToatezeEBDfRrTMNndA7/vtLfjUSVlXDlW2A4QKrqzM8gKqhi6gidvrGMgaRrXg70sTfjvaTe7GtbdOvosvoWNKD3q5ZvpX+2QvAkKuZ2mX6RcoEBgwUxyIMaDUA14G3zjGU8Tdiq+HclbdtNNpdU883k6yZbBNpRtu895V1uvHTvVldq3F26ZJlbWh2EZ9F+frX0X8UaexvJKpNWtXzz+V0u4y7cqnr/XyLHr6lHnsjarsjkRy1VMi+JO77vmn5tuqp8PrvL8Pi8P0alUmgR4h2k8m+aVOHEQxOFgwaVggLJzAgkkQYymdNY76nlTvwKM7VDC1BliK7trrBpbQERJy6kGSuxOm/iaknlRxrOxHAWQQDrKPejrEDtuuoBg6d9fNzk8PHxYdX0Xzy6eBpUVJRl0/wBFuKIGpMDvNeBt0XJ0jVhmdjl6sxsyGfAXFJ9IE+lUewsV4e3Yaby3vNpr8kdpinhy+RAls2wywIM6zJkRG0Rzr9YVUfO52Xi6qgFiACQBPeTAHmSarab0LFJLUba0rQSASuokTBgiR3GCR61VbWnMu3U9UM8N2f736FrNLVmyPChyuEgoAoAoAoAoAoAoDMwvPzb8x6tjwmefGyWLxOQCNWYwNCfMkDWB8yBzqrGxFhxsnCO8xPFcUZUMFcx0BhlInTNB7t/SKwy21qLaj+S7su8rwl9BbXo9QxXqO8FFIAIA1iAOz3zXi4knFuE3W6mrir3mrrPK7f8Ay6cjsbreitWnTeif66E3zM2nVVSO4hwVOg16sEj4V420Rwuzbl8UpJ9VuO9ekrV5d/VFy33Klkl8s1XlTE8KwVjlV4dc4BDZpztnkNqNWXTxr6v2LtTwoTwtoknKLWapqt1JU45Oktfq7MOLhb6UsNOnetp63zzLbt4DcMB3lWA1MDWIr34bThSdKSMssDEWbRK1WiRShy1VMi+JO77vmn5tuqp8PrvL8Pi8P0alUmgR4h2k8m+aVOHEQxOFk1qTKkdtoczEtKkCFgdWJkzuZ0+FcbVVQSd3YtjcRIZVziCJdcmkEEjrmI3B076oe1YeHKpZ92ZY8KU1lkUYC+BbBYhc5Z4JAIzsXg+IzRXyuNtHaY05xzt+SyX2NcY1FIT4hbt4q01q+VKsdkckwGlTI1nQSKheNhYyxdnUrS1cebWfVVd0XbLtGJgy300mr78v9F0JlyZWKxljI+0RG3dXnr2ftPadolnd3aWYliKV2L4fDtHW6UkGJ+qAYcm1gg9/iDyr7GPtLaHFb1J8/WZg90wzvCr+cMdSM3VmJAgRMc969TZ8SU4XLUy40IxlSNRTvVjOIv4bs/3v0LWeWrNceFDlcJBQBQBQBQBQBQBQGZhefm35j1bHhM8+NimME3SZIhVGhI7z/EV5m3S+JLuNOAsiuW5O3+E/NaxWuhcBZvtT95VPyiloEMneto/3f/8AVdtPr9RQZdjkTTbKzJHlA0qMVFZr7ICOOuFnRNRqGjOzg9Yfa7gCa27JDexFXXp0Kcd1B2PW27wfn8q+gZ5KQ7ZM7VTIuRZd93zT823VU+H13l+HxeH6NSqTQIcSHWWDHVfXu1Sp4fEivF4GdtLCgO2aAAWMCdNSQNBNTk7drIpisqeZy1CIFtroiwo2EAaCTr86jNuTberJwiopJaIw7NtjJYWmDQRKZjJEsSZEyTPKvGxMRS0u87z16ZcqNcYyTdvLlkMLmG2QfdSPmTVVr0ydEReYsV6R5ABOigazEHLrsedScGoqVKnfl495FSTk481+SRQ82f8AfYfI1DeJUK3FWWDlIIgZmltjM5j5Vankt2759O6q8yOdu6rl/ZPg+iSZGcltRsDt5ad/fXuYGH2eGkediz352alq0ozMAAW1JA1MCBJ56VY5N0nyIxilbXMa4bs/3v0LWaWrNkeFDlcJBQBQBQBQBQBQBQGVYnWO9te76x9h31bHhM8+Nl30NDqyKx72AJ+NRcU9TqbOnh9v7MeRYfI1U8KD5L6E959Sh+HpyzD9tj8yae7YT5HHizXMobB/23/wf6ae5YL5eZz3iaKmsMNn+K/yIrn/AI7DfNnPe5LkUJh4YsxBJECBAA+J3/gK17Ns0cHTMz42M8QttVpkUIaRJ8D3jeqZF8Sbz1Z+0n5tuqp8PrvL8Pi8P0a1UmgR4h2k8m+aVOHEQxOFhbTmdT+A8h/GpMqRPDoVWGYsRMsQATqTrAA0GnpSTt5KhBNKm7ErfDRlWLjEQIICwRGhmDWT3PDt3Zd2zrI42BHNnPqB/lAqyOyYPT7lbxp9StsIvj6ux+Zq+OzYS/4r6FTxZ9RY27RYrlUsoBIgEgGYP4H4VojhRirUSh4rbqwygbADyq1FbLjcyqTlLRyWMx8pNQq3RK6V1Y2EjbTvHI/yNUl60GeG7P8Ae/QtZ5as1x4UOVwkFAFAFAFAFAFAFAZmGOpHi/4XH/gVPqKtjwlE+MaWuMIsFRJFNypogxd6sRUyh6sRWyh6mitkbVdkciOWqpkXxJvqVH9pB65g5H7tsn4VTPQvwuI1KqNAlxFdUPmvhLCVk+LKq/tCpRdMjNXFpEWdiAUAOonMSIE9bkesBOnfVtK8/XQz26+H11GAJ0NVlhzIFACgAAQABAAGwA5Cu227ZyklSFbdzMoYqyyJytGYeBgkTVlU2rsqTtXVC6KwHWIYydQIESY0k8oFWZXkVK6zIPU0RYreUmIMQQToDI7tdvOrItFUk+Q3ZqqRdEt6Q5soWQQYaRGaYCxvtJnbQ1ClV3/rqTt3SX++g5w4dUkbMxI8QOqCPAhZ9ayt2zclSobrh0KAKAKAKAKAKAKATxWFM5k3MSsxMaBgeTgaTsRoeRHU6IyipKmVWcTrlIIbuiG/d5jlKyPGp5PQqacdRtHB2INcaa1Opp6FT1JEWLvViKmUPViK2UPU0VshaOvj3c/QVKWhxajSsZygHN9kQX9Rsvm0etZp4kV3mqGFJ9w/g8KVOZozRAA1Cg6mCdSTAk84GgrO227ZrjFRVIbrh0jcQMCCJBEEUAg9l7eoll792/bX3oHvDrbaNvU1LkyuWHbtB9KLK3R5c4GkyVB5ZwBmX1AqUVFtW8vMrlvJOln5eQxnB2IPkZrlNanbT0KblTRWxXEXQoBPMgbE6kwNvHnVsU3oUyklqVtU0RYpbBAAZszd4ET5CrG1qtCpXo82NKYgHQ9xBzeiAFj8KoniRXM0wwpvl9Ryzg2bt9VeY0zN4GDCr4AknSTyrNKdmuGGo/M0gKgWBQBQBQBQBQBQBQBQBQELtlXEMoYdxAIoBZ+HjkzDzIf/ADgkehFdTa0OOKeqIfRH+2p9HH4lyPwqW+yHZRIHC3O4f8z/AOKu9o+hF4K6vyI/Qn7h/wAz/wCIV3tn0Oe7x6s6OGHmV+Dk/HOB+FO2mdWz4fQvt8PUbliO6Qo9QgWR5zVbk3qyyMVHRUM2rYUQoCjuAgfAVwkToAoAoAoCq9h1eMygxsSNR5HlQFD8PB2Zx5kP+YGj0rqbWhxxT1RA4A8nHqp/Sy1LtJEOyj0If0c/20/duf8Au13tZekjnYw9Nkhw2d2Hoo/WWrnaT6hYMOhanD1G5Y+uUeoTKD6iott6liiloi+zZVBCqFHgAPlXDpZQBQBQBQBQBQBQBQBQBQHm/bvEXxYS1hRd6a/cRA1nJ0iKJuOwNwhB1bZWWI7Q5xQGf7McexV66emhUOCsXRba06kXg1xLw6TnlZACI2ZIAg5gM2z7W436q7cUBPo2MZraYV2zXrLpkFo9L1lykkHMoYK5hSRkAus+03EL1pglq2lxbGMct0Vw5ns3Gt2uiQtHX6rAEtp3zQDXF/abFWcNhXtot1rlh7jN0N0i5cRUK2EtqZt3LpZoLSBkOhoCGH4ji7FniGIabj/Slt21ZbpS1azW0z9GHOZEW4ztkAzZDJ5gDL4dx/F2kdm6R3PTZWa3ea3L8Se2hNo3Fy2xbIMkyqxuBBAn/wCLcXbV8UbLFWtYLNZYP1bl63eULZBIgm+bKsDybWIoDRu8fxRxBtOg+rv4cZrS3VtlWS5nL3A5nrJqhWACpl5BAG97IcUu4rDi5fULczOrBUKpof8Ahku2dO55E9ynQAbdAFAFAfMcfgOJlsfdtrcQ4q1iRbyXSbiNZdVw3Vbq2s9tX1UkkuCSpFAei4nfx/TYMWM3RFLZuO6JmLZ0zLeUL1ZTMeplAaddApAweH8a4n0jW7gdrqLgrt210dgEK+KupiBYjtW+jtwpJzaTM0BH6Dj71yzcvWTm/wB3ZzltAytriCsHynrAdJYEajr6c6Ar4RheJWHc27dxDcWyWXJY6HqcLtoSDOZbi37aqFHVOuhGoA07I4jaurcKNdzLgulZbdkXGkYo3UUaaI9yzz0E6nWQK7B4u62czvbJWytyLeHME4NnuOJU6jEKqxt1zoREAe14PcuNh7DX1y3mt2zcXTquUBcaHk0igHKAy39ocMLl2211VazAfNKqsqj9pgAdLqHQ8/OgLTxvDyB09qSVAGdZJaMo33MiPOgOji9rXrHS6LJ6j6XDACnTQHMuu2o1oB6gCgCgCgCgCgCgCgCgCgCgCgKMThLdwobiKxtsHTMAcrgFQyzs0MRPjQF9AFAFAFAFAFAFAcigO0AUAUAUAUAUB5ji+AuXWuq2DtXLbEwekCXCCluSW1OptxpBhVoCFrB3VP8A+vw/aD5hcUHMC0GMvaCkDfmw23Ats4ZjdVrmCtA9Kr9IrqWDZCpuGRuD1d5ynTQEUAymNxsCcLbJ0k9OFB2zGMrRuYEns8tKA79Lxpz/AO721/q8v1maeuoedvcLEbarzmgI2MdjZ62Gt77C8JALHc6zAjz122oDXwrsyA3FCNzUNmA15GBNAXUAUAUAUAUAUAUAUAUAUAUAUAUAUAUAUAUAUAUAUAUAUAUAliOF23zTPWIJ8SAQN/OgK7nBLTKVIMaaSRBBdpkazNwn4UBY/C0Mzm11PWI162umx67bd9AVf0Lb+1c/5jaUBI8ITTrXNJ/4jcwBMzM6A+etAB4PbgCXAEaBomABrHgo0237zIFJ4IkE5rumaPrDpM928cp7h3CgNS2mUAa6ADXU6d5oCV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0584" name="Picture 8" descr="http://oregonstate.edu/instruct/bb450/spring14/stryer7/3/figure_03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1403626"/>
            <a:ext cx="5102225" cy="45399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52481" y="381000"/>
            <a:ext cx="3419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Protein dialysis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Protein Concentrators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5458" name="Picture 2" descr="https://encrypted-tbn1.gstatic.com/images?q=tbn:ANd9GcRUB3aZNNE4aHlcL4QBEup4LKQZDJssk83f-tAmBiaivpHdAz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600200"/>
            <a:ext cx="4797425" cy="477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36675" y="457200"/>
            <a:ext cx="400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G Times" pitchFamily="18" charset="0"/>
              </a:rPr>
              <a:t>Cleavage of His tag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7099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His tag is not part of the protein. It needs to be removed in order to perform structural and biophysical studies on the protein.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82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- Thrombin is used to remove the His tag.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08038" y="3825875"/>
            <a:ext cx="173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err="1"/>
              <a:t>Thrombine</a:t>
            </a:r>
            <a:r>
              <a:rPr lang="en-US" u="sng" dirty="0"/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6775" y="4378325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It is a protease, an enzyme that cleaves of the protein</a:t>
            </a:r>
          </a:p>
          <a:p>
            <a:r>
              <a:rPr lang="en-US"/>
              <a:t>at a specific recognition sequence.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6300" y="5213350"/>
            <a:ext cx="7989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When </a:t>
            </a:r>
            <a:r>
              <a:rPr lang="en-US" dirty="0" err="1"/>
              <a:t>Thrombine</a:t>
            </a:r>
            <a:r>
              <a:rPr lang="en-US" dirty="0"/>
              <a:t> is added in the solution it recognizes </a:t>
            </a:r>
          </a:p>
          <a:p>
            <a:r>
              <a:rPr lang="en-US" dirty="0"/>
              <a:t>the cutting site, located just after the His tag and cleaves </a:t>
            </a:r>
          </a:p>
          <a:p>
            <a:r>
              <a:rPr lang="en-US" dirty="0"/>
              <a:t>the his tag off.</a:t>
            </a:r>
          </a:p>
        </p:txBody>
      </p:sp>
      <p:pic>
        <p:nvPicPr>
          <p:cNvPr id="110594" name="Picture 2" descr="File:His-tag.png"/>
          <p:cNvPicPr>
            <a:picLocks noChangeAspect="1" noChangeArrowheads="1"/>
          </p:cNvPicPr>
          <p:nvPr/>
        </p:nvPicPr>
        <p:blipFill>
          <a:blip r:embed="rId2"/>
          <a:srcRect l="55453" t="76000" r="3709" b="6667"/>
          <a:stretch>
            <a:fillRect/>
          </a:stretch>
        </p:blipFill>
        <p:spPr bwMode="auto">
          <a:xfrm>
            <a:off x="2968070" y="3122950"/>
            <a:ext cx="2971800" cy="99060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3653870" y="274195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tags and </a:t>
            </a:r>
            <a:r>
              <a:rPr lang="en-US" dirty="0" err="1"/>
              <a:t>ligands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5181600" cy="4525963"/>
          </a:xfrm>
        </p:spPr>
        <p:txBody>
          <a:bodyPr/>
          <a:lstStyle/>
          <a:p>
            <a:r>
              <a:rPr lang="en-US" sz="2400" dirty="0"/>
              <a:t>His-tag</a:t>
            </a:r>
          </a:p>
          <a:p>
            <a:r>
              <a:rPr lang="en-US" sz="2400" dirty="0"/>
              <a:t>FLAG</a:t>
            </a:r>
            <a:r>
              <a:rPr lang="en-US" sz="2400" baseline="30000" dirty="0"/>
              <a:t>TM</a:t>
            </a:r>
            <a:r>
              <a:rPr lang="en-US" sz="2400" dirty="0"/>
              <a:t> peptide</a:t>
            </a:r>
          </a:p>
          <a:p>
            <a:r>
              <a:rPr lang="en-US" sz="2400" i="1" dirty="0"/>
              <a:t>Strep</a:t>
            </a:r>
            <a:r>
              <a:rPr lang="en-US" sz="2400" dirty="0"/>
              <a:t>-tag</a:t>
            </a:r>
          </a:p>
          <a:p>
            <a:r>
              <a:rPr lang="en-US" sz="2400" dirty="0"/>
              <a:t>GST tag</a:t>
            </a:r>
          </a:p>
          <a:p>
            <a:r>
              <a:rPr lang="en-US" sz="2400" dirty="0"/>
              <a:t>Maltose binding protein fusion</a:t>
            </a:r>
          </a:p>
          <a:p>
            <a:r>
              <a:rPr lang="en-US" sz="2400" dirty="0" err="1"/>
              <a:t>Calmodulin</a:t>
            </a:r>
            <a:r>
              <a:rPr lang="en-US" sz="2400" dirty="0"/>
              <a:t> binding protein fusion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600200"/>
            <a:ext cx="3505200" cy="4525963"/>
          </a:xfrm>
        </p:spPr>
        <p:txBody>
          <a:bodyPr/>
          <a:lstStyle/>
          <a:p>
            <a:r>
              <a:rPr lang="en-US" sz="2400" dirty="0"/>
              <a:t>Transition metal ion</a:t>
            </a:r>
          </a:p>
          <a:p>
            <a:r>
              <a:rPr lang="en-US" sz="2400" dirty="0"/>
              <a:t>Monoclonal antibody</a:t>
            </a:r>
          </a:p>
          <a:p>
            <a:r>
              <a:rPr lang="en-US" sz="2400" dirty="0"/>
              <a:t>Biotin</a:t>
            </a:r>
          </a:p>
          <a:p>
            <a:r>
              <a:rPr lang="en-US" sz="2400" dirty="0"/>
              <a:t>Glutathione</a:t>
            </a:r>
          </a:p>
          <a:p>
            <a:r>
              <a:rPr lang="en-US" sz="2400" dirty="0" err="1"/>
              <a:t>Amylose</a:t>
            </a:r>
            <a:endParaRPr lang="en-US" sz="2400" dirty="0"/>
          </a:p>
          <a:p>
            <a:r>
              <a:rPr lang="en-US" sz="2400" dirty="0"/>
              <a:t>Ca</a:t>
            </a:r>
            <a:r>
              <a:rPr lang="en-US" sz="2400" baseline="30000" dirty="0"/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 l="22841" t="2268" r="20351"/>
          <a:stretch>
            <a:fillRect/>
          </a:stretch>
        </p:blipFill>
        <p:spPr bwMode="auto">
          <a:xfrm>
            <a:off x="1212849" y="152400"/>
            <a:ext cx="6788151" cy="656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219700" y="61706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8" descr="figure_08_09_1_labeled"/>
          <p:cNvPicPr>
            <a:picLocks noChangeAspect="1" noChangeArrowheads="1"/>
          </p:cNvPicPr>
          <p:nvPr/>
        </p:nvPicPr>
        <p:blipFill>
          <a:blip r:embed="rId3" cstate="print"/>
          <a:srcRect l="14700" t="1626" r="49599" b="60646"/>
          <a:stretch>
            <a:fillRect/>
          </a:stretch>
        </p:blipFill>
        <p:spPr bwMode="auto">
          <a:xfrm>
            <a:off x="1547664" y="936079"/>
            <a:ext cx="5991200" cy="501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Initiation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9" descr="figure_08_09_1_labeled"/>
          <p:cNvPicPr>
            <a:picLocks noChangeAspect="1" noChangeArrowheads="1"/>
          </p:cNvPicPr>
          <p:nvPr/>
        </p:nvPicPr>
        <p:blipFill>
          <a:blip r:embed="rId3" cstate="print"/>
          <a:srcRect l="56816" r="-801" b="61345"/>
          <a:stretch>
            <a:fillRect/>
          </a:stretch>
        </p:blipFill>
        <p:spPr bwMode="auto">
          <a:xfrm>
            <a:off x="762000" y="9461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7" descr="figure_08_09_1_labeled"/>
          <p:cNvPicPr>
            <a:picLocks noChangeAspect="1" noChangeArrowheads="1"/>
          </p:cNvPicPr>
          <p:nvPr/>
        </p:nvPicPr>
        <p:blipFill>
          <a:blip r:embed="rId3" cstate="print"/>
          <a:srcRect l="56816" t="50229" r="9279" b="13890"/>
          <a:stretch>
            <a:fillRect/>
          </a:stretch>
        </p:blipFill>
        <p:spPr bwMode="auto">
          <a:xfrm>
            <a:off x="1447800" y="1304925"/>
            <a:ext cx="6172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7" descr="figure_08_09_1_labeled"/>
          <p:cNvPicPr>
            <a:picLocks noChangeAspect="1" noChangeArrowheads="1"/>
          </p:cNvPicPr>
          <p:nvPr/>
        </p:nvPicPr>
        <p:blipFill>
          <a:blip r:embed="rId3" cstate="print"/>
          <a:srcRect l="7330" t="50229" r="50516" b="12732"/>
          <a:stretch>
            <a:fillRect/>
          </a:stretch>
        </p:blipFill>
        <p:spPr bwMode="auto">
          <a:xfrm>
            <a:off x="990600" y="1255713"/>
            <a:ext cx="7086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 descr="figure_08_09_2_labeled"/>
          <p:cNvPicPr>
            <a:picLocks noChangeAspect="1" noChangeArrowheads="1"/>
          </p:cNvPicPr>
          <p:nvPr/>
        </p:nvPicPr>
        <p:blipFill>
          <a:blip r:embed="rId3" cstate="print"/>
          <a:srcRect l="13373" t="5391" r="47400" b="61693"/>
          <a:stretch>
            <a:fillRect/>
          </a:stretch>
        </p:blipFill>
        <p:spPr bwMode="auto">
          <a:xfrm>
            <a:off x="533400" y="1447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figure_08_09_2_labeled"/>
          <p:cNvPicPr>
            <a:picLocks noChangeAspect="1" noChangeArrowheads="1"/>
          </p:cNvPicPr>
          <p:nvPr/>
        </p:nvPicPr>
        <p:blipFill>
          <a:blip r:embed="rId3" cstate="print"/>
          <a:srcRect l="53491" t="3096" b="59766"/>
          <a:stretch>
            <a:fillRect/>
          </a:stretch>
        </p:blipFill>
        <p:spPr bwMode="auto">
          <a:xfrm>
            <a:off x="304800" y="1373188"/>
            <a:ext cx="86106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494</Words>
  <Application>Microsoft Office PowerPoint</Application>
  <PresentationFormat>On-screen Show (4:3)</PresentationFormat>
  <Paragraphs>123</Paragraphs>
  <Slides>36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Bitmap Image</vt:lpstr>
      <vt:lpstr>Slide 1</vt:lpstr>
      <vt:lpstr>Slide 2</vt:lpstr>
      <vt:lpstr>Slide 3</vt:lpstr>
      <vt:lpstr>Initiation</vt:lpstr>
      <vt:lpstr>The Process of Translation</vt:lpstr>
      <vt:lpstr>The Process of Translation</vt:lpstr>
      <vt:lpstr>The Process of Translation</vt:lpstr>
      <vt:lpstr>The Process of Translation</vt:lpstr>
      <vt:lpstr>The Process of Translation</vt:lpstr>
      <vt:lpstr>The Process of Translation</vt:lpstr>
      <vt:lpstr>The Process of Translation</vt:lpstr>
      <vt:lpstr>The Regulation of Gene Expression</vt:lpstr>
      <vt:lpstr>Lac Operon</vt:lpstr>
      <vt:lpstr>Slide 14</vt:lpstr>
      <vt:lpstr>Slide 15</vt:lpstr>
      <vt:lpstr>Slide 16</vt:lpstr>
      <vt:lpstr>Slide 17</vt:lpstr>
      <vt:lpstr>Slide 18</vt:lpstr>
      <vt:lpstr>Why purify a protein?</vt:lpstr>
      <vt:lpstr>Affinity chromatography (AC)  What is AC?</vt:lpstr>
      <vt:lpstr>Slide 21</vt:lpstr>
      <vt:lpstr>Slide 22</vt:lpstr>
      <vt:lpstr>Slide 23</vt:lpstr>
      <vt:lpstr>Slide 24</vt:lpstr>
      <vt:lpstr>Slide 25</vt:lpstr>
      <vt:lpstr>Slide 26</vt:lpstr>
      <vt:lpstr>Elution with imidazole Why imidazole?</vt:lpstr>
      <vt:lpstr>Slide 28</vt:lpstr>
      <vt:lpstr>IMAC System</vt:lpstr>
      <vt:lpstr>Purity test</vt:lpstr>
      <vt:lpstr>Slide 31</vt:lpstr>
      <vt:lpstr> Protein Concentrators</vt:lpstr>
      <vt:lpstr>Slide 33</vt:lpstr>
      <vt:lpstr>Examples of tags and ligands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</cp:lastModifiedBy>
  <cp:revision>131</cp:revision>
  <dcterms:created xsi:type="dcterms:W3CDTF">2013-12-01T17:09:11Z</dcterms:created>
  <dcterms:modified xsi:type="dcterms:W3CDTF">2014-12-16T21:15:19Z</dcterms:modified>
</cp:coreProperties>
</file>