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502" r:id="rId3"/>
    <p:sldId id="523" r:id="rId4"/>
    <p:sldId id="524" r:id="rId5"/>
    <p:sldId id="525" r:id="rId6"/>
    <p:sldId id="541" r:id="rId7"/>
    <p:sldId id="528" r:id="rId8"/>
    <p:sldId id="505" r:id="rId9"/>
    <p:sldId id="506" r:id="rId10"/>
    <p:sldId id="507" r:id="rId11"/>
    <p:sldId id="508" r:id="rId12"/>
    <p:sldId id="545" r:id="rId13"/>
    <p:sldId id="529" r:id="rId14"/>
    <p:sldId id="530" r:id="rId15"/>
    <p:sldId id="534" r:id="rId16"/>
    <p:sldId id="535" r:id="rId17"/>
    <p:sldId id="536" r:id="rId18"/>
    <p:sldId id="537" r:id="rId19"/>
    <p:sldId id="538" r:id="rId20"/>
    <p:sldId id="510" r:id="rId21"/>
    <p:sldId id="514" r:id="rId22"/>
    <p:sldId id="515" r:id="rId23"/>
    <p:sldId id="516" r:id="rId24"/>
    <p:sldId id="519" r:id="rId25"/>
    <p:sldId id="35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0D81-0AA7-41BF-83D2-3DBC66252567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B04BF-79CD-49E7-9DAD-064B826F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57CC72-35E9-4F6E-AADD-969A1B2EDBFF}" type="slidenum">
              <a:rPr lang="ar-SA" smtClean="0">
                <a:latin typeface="Arial" pitchFamily="34" charset="0"/>
              </a:rPr>
              <a:pPr/>
              <a:t>1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A8943-6093-47DF-B9F5-C720731AD477}" type="slidenum">
              <a:rPr lang="en-US"/>
              <a:pPr/>
              <a:t>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90359-AC33-4C21-A197-EA2AC8B77AB0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91BD1-CCB9-4C18-AFA9-98487972DC74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63E17-A498-4A27-9F9E-AFF518BF47F4}" type="slidenum">
              <a:rPr lang="en-US"/>
              <a:pPr/>
              <a:t>18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299DE-271C-477B-92C6-14B7F9AF3C8E}" type="slidenum">
              <a:rPr lang="ar-SA" smtClean="0">
                <a:latin typeface="Arial" pitchFamily="34" charset="0"/>
              </a:rPr>
              <a:pPr/>
              <a:t>25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40F35B-FB9C-47ED-91F8-3D86EE667D8B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66AA-45ED-4DA7-8373-F6D99AA74EE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2971800" y="4248150"/>
            <a:ext cx="333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omic Sans MS" pitchFamily="66" charset="0"/>
                <a:cs typeface="Arial" pitchFamily="34" charset="0"/>
              </a:rPr>
              <a:t>A</a:t>
            </a:r>
            <a:r>
              <a:rPr lang="ar-EG" sz="2000" b="1" dirty="0">
                <a:latin typeface="Comic Sans MS" pitchFamily="66" charset="0"/>
                <a:cs typeface="Arial" pitchFamily="34" charset="0"/>
              </a:rPr>
              <a:t>meer</a:t>
            </a:r>
            <a:r>
              <a:rPr lang="en-US" sz="2000" b="1" dirty="0"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b="1" dirty="0" err="1">
                <a:latin typeface="Comic Sans MS" pitchFamily="66" charset="0"/>
                <a:cs typeface="Arial" pitchFamily="34" charset="0"/>
              </a:rPr>
              <a:t>Effat</a:t>
            </a:r>
            <a:r>
              <a:rPr lang="en-US" sz="2000" b="1" dirty="0">
                <a:latin typeface="Comic Sans MS" pitchFamily="66" charset="0"/>
                <a:cs typeface="Arial" pitchFamily="34" charset="0"/>
              </a:rPr>
              <a:t> M.</a:t>
            </a:r>
            <a:r>
              <a:rPr lang="ar-EG" sz="2000" b="1" dirty="0">
                <a:latin typeface="Comic Sans MS" pitchFamily="66" charset="0"/>
                <a:cs typeface="Arial" pitchFamily="34" charset="0"/>
              </a:rPr>
              <a:t> Elfarash</a:t>
            </a:r>
            <a:endParaRPr lang="nl-NL" sz="2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4953000"/>
            <a:ext cx="7010400" cy="16764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Dept. of Genetics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Fac. of Agriculture, </a:t>
            </a:r>
            <a:r>
              <a:rPr lang="en-US" sz="2800" kern="0" dirty="0" err="1">
                <a:latin typeface="Comic Sans MS" pitchFamily="66" charset="0"/>
              </a:rPr>
              <a:t>Assiut</a:t>
            </a:r>
            <a:r>
              <a:rPr lang="en-US" sz="2800" kern="0" dirty="0">
                <a:latin typeface="Comic Sans MS" pitchFamily="66" charset="0"/>
              </a:rPr>
              <a:t> Univ.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smtClean="0">
                <a:latin typeface="Comic Sans MS" pitchFamily="66" charset="0"/>
              </a:rPr>
              <a:t>aelfarash@aun.edu.eg</a:t>
            </a:r>
            <a:endParaRPr lang="en-US" sz="2800" kern="0" dirty="0">
              <a:latin typeface="Comic Sans MS" pitchFamily="66" charset="0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143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Cloning Vectors</a:t>
            </a:r>
            <a:endParaRPr lang="en-US" sz="4000" b="1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l="10295" t="4535" r="3391" b="7053"/>
          <a:stretch>
            <a:fillRect/>
          </a:stretch>
        </p:blipFill>
        <p:spPr bwMode="auto">
          <a:xfrm>
            <a:off x="2667000" y="1905000"/>
            <a:ext cx="3886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93037" cy="1462087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itchFamily="34" charset="0"/>
              </a:rPr>
              <a:t>MULTIPLE CLONING SITE</a:t>
            </a:r>
            <a:endParaRPr lang="en-GB" sz="4000" b="1" dirty="0"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505201"/>
            <a:ext cx="8610600" cy="335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2400" dirty="0">
                <a:latin typeface="Arial" pitchFamily="34" charset="0"/>
              </a:rPr>
              <a:t>Many cloning vectors contain a </a:t>
            </a:r>
            <a:r>
              <a:rPr lang="en-ZA" sz="2400" b="1" dirty="0">
                <a:latin typeface="Arial" pitchFamily="34" charset="0"/>
              </a:rPr>
              <a:t>multiple cloning site </a:t>
            </a:r>
            <a:r>
              <a:rPr lang="en-ZA" sz="2400" dirty="0">
                <a:latin typeface="Arial" pitchFamily="34" charset="0"/>
              </a:rPr>
              <a:t>or </a:t>
            </a:r>
            <a:r>
              <a:rPr lang="en-ZA" sz="2400" b="1" dirty="0" err="1">
                <a:latin typeface="Arial" pitchFamily="34" charset="0"/>
              </a:rPr>
              <a:t>polylinker</a:t>
            </a:r>
            <a:r>
              <a:rPr lang="en-ZA" sz="2400" dirty="0">
                <a:latin typeface="Arial" pitchFamily="34" charset="0"/>
              </a:rPr>
              <a:t>: a DNA segment with several unique sites for restriction </a:t>
            </a:r>
            <a:r>
              <a:rPr lang="en-ZA" sz="2400" dirty="0" err="1">
                <a:latin typeface="Arial" pitchFamily="34" charset="0"/>
              </a:rPr>
              <a:t>endo</a:t>
            </a:r>
            <a:r>
              <a:rPr lang="en-ZA" sz="2400" dirty="0">
                <a:latin typeface="Arial" pitchFamily="34" charset="0"/>
              </a:rPr>
              <a:t>- nucleases located next to each other</a:t>
            </a:r>
          </a:p>
          <a:p>
            <a:pPr>
              <a:lnSpc>
                <a:spcPct val="90000"/>
              </a:lnSpc>
            </a:pPr>
            <a:r>
              <a:rPr lang="en-ZA" sz="2400" dirty="0">
                <a:latin typeface="Arial" pitchFamily="34" charset="0"/>
              </a:rPr>
              <a:t>Restriction sites of the </a:t>
            </a:r>
            <a:r>
              <a:rPr lang="en-ZA" sz="2400" dirty="0" err="1">
                <a:latin typeface="Arial" pitchFamily="34" charset="0"/>
              </a:rPr>
              <a:t>polylinker</a:t>
            </a:r>
            <a:r>
              <a:rPr lang="en-ZA" sz="2400" dirty="0">
                <a:latin typeface="Arial" pitchFamily="34" charset="0"/>
              </a:rPr>
              <a:t> are not present anywhere else in the plasmid.</a:t>
            </a:r>
          </a:p>
          <a:p>
            <a:pPr>
              <a:lnSpc>
                <a:spcPct val="90000"/>
              </a:lnSpc>
            </a:pPr>
            <a:r>
              <a:rPr lang="en-ZA" sz="2400" dirty="0">
                <a:latin typeface="Arial" pitchFamily="34" charset="0"/>
              </a:rPr>
              <a:t>Cutting plasmids with one of the restriction enzymes that recognize a site in the </a:t>
            </a:r>
            <a:r>
              <a:rPr lang="en-ZA" sz="2400" dirty="0" err="1">
                <a:latin typeface="Arial" pitchFamily="34" charset="0"/>
              </a:rPr>
              <a:t>polylinker</a:t>
            </a:r>
            <a:r>
              <a:rPr lang="en-ZA" sz="2400" dirty="0">
                <a:latin typeface="Arial" pitchFamily="34" charset="0"/>
              </a:rPr>
              <a:t> does not disrupt any of the essential features of the vector</a:t>
            </a:r>
          </a:p>
          <a:p>
            <a:pPr>
              <a:lnSpc>
                <a:spcPct val="90000"/>
              </a:lnSpc>
            </a:pPr>
            <a:endParaRPr lang="en-ZA" sz="2400" dirty="0">
              <a:latin typeface="Arial" pitchFamily="34" charset="0"/>
            </a:endParaRPr>
          </a:p>
        </p:txBody>
      </p:sp>
      <p:pic>
        <p:nvPicPr>
          <p:cNvPr id="18439" name="Picture 7" descr="polylin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1014666"/>
            <a:ext cx="3657600" cy="240639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93037" cy="1462087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itchFamily="34" charset="0"/>
              </a:rPr>
              <a:t>MULTIPLE CLONING SITE</a:t>
            </a:r>
            <a:endParaRPr lang="en-GB" sz="4000" b="1" dirty="0"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3550" y="2584450"/>
            <a:ext cx="4032250" cy="3740150"/>
          </a:xfrm>
        </p:spPr>
        <p:txBody>
          <a:bodyPr/>
          <a:lstStyle/>
          <a:p>
            <a:r>
              <a:rPr lang="en-ZA" sz="2800" b="1" dirty="0"/>
              <a:t>Gene to be cloned can be introduced into the cloning vector at one of the restriction sites present in the </a:t>
            </a:r>
            <a:r>
              <a:rPr lang="en-ZA" sz="2800" b="1" dirty="0" err="1"/>
              <a:t>polylinker</a:t>
            </a:r>
            <a:endParaRPr lang="en-ZA" sz="2800" b="1" dirty="0"/>
          </a:p>
        </p:txBody>
      </p:sp>
      <p:pic>
        <p:nvPicPr>
          <p:cNvPr id="30727" name="Picture 7" descr="cloning 0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2565400"/>
            <a:ext cx="4670425" cy="3095625"/>
          </a:xfrm>
          <a:noFill/>
          <a:ln/>
        </p:spPr>
      </p:pic>
      <p:pic>
        <p:nvPicPr>
          <p:cNvPr id="6" name="Picture 6" descr="cloning2"/>
          <p:cNvPicPr>
            <a:picLocks noChangeAspect="1" noChangeArrowheads="1"/>
          </p:cNvPicPr>
          <p:nvPr/>
        </p:nvPicPr>
        <p:blipFill>
          <a:blip r:embed="rId3"/>
          <a:srcRect b="85897"/>
          <a:stretch>
            <a:fillRect/>
          </a:stretch>
        </p:blipFill>
        <p:spPr bwMode="auto">
          <a:xfrm>
            <a:off x="838200" y="1371600"/>
            <a:ext cx="82375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76200"/>
            <a:ext cx="4572000" cy="1143000"/>
          </a:xfrm>
        </p:spPr>
        <p:txBody>
          <a:bodyPr/>
          <a:lstStyle/>
          <a:p>
            <a:r>
              <a:rPr lang="en-US" sz="2800" dirty="0" smtClean="0"/>
              <a:t>Practical Features of DNA Cloning Vectors (Plasmids)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3124200" cy="5638800"/>
          </a:xfrm>
        </p:spPr>
        <p:txBody>
          <a:bodyPr/>
          <a:lstStyle/>
          <a:p>
            <a:r>
              <a:rPr lang="en-US" sz="2800" dirty="0" smtClean="0"/>
              <a:t>origin of replication (</a:t>
            </a:r>
            <a:r>
              <a:rPr lang="en-US" sz="2800" dirty="0" err="1" smtClean="0"/>
              <a:t>ori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multiple cloning sites (MCS) or restriction sites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selectable markers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RNA polymerase promoter sequences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5181600" y="3048000"/>
            <a:ext cx="2133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5334000" y="3200400"/>
            <a:ext cx="1828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5626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Freeform 8"/>
          <p:cNvSpPr>
            <a:spLocks/>
          </p:cNvSpPr>
          <p:nvPr/>
        </p:nvSpPr>
        <p:spPr bwMode="auto">
          <a:xfrm>
            <a:off x="5715000" y="3068638"/>
            <a:ext cx="346075" cy="234950"/>
          </a:xfrm>
          <a:custGeom>
            <a:avLst/>
            <a:gdLst>
              <a:gd name="T0" fmla="*/ 0 w 218"/>
              <a:gd name="T1" fmla="*/ 2147483647 h 148"/>
              <a:gd name="T2" fmla="*/ 2147483647 w 218"/>
              <a:gd name="T3" fmla="*/ 2147483647 h 148"/>
              <a:gd name="T4" fmla="*/ 2147483647 w 218"/>
              <a:gd name="T5" fmla="*/ 2147483647 h 148"/>
              <a:gd name="T6" fmla="*/ 2147483647 w 218"/>
              <a:gd name="T7" fmla="*/ 2147483647 h 148"/>
              <a:gd name="T8" fmla="*/ 2147483647 w 218"/>
              <a:gd name="T9" fmla="*/ 2147483647 h 148"/>
              <a:gd name="T10" fmla="*/ 2147483647 w 218"/>
              <a:gd name="T11" fmla="*/ 2147483647 h 148"/>
              <a:gd name="T12" fmla="*/ 2147483647 w 218"/>
              <a:gd name="T13" fmla="*/ 2147483647 h 148"/>
              <a:gd name="T14" fmla="*/ 2147483647 w 218"/>
              <a:gd name="T15" fmla="*/ 0 h 148"/>
              <a:gd name="T16" fmla="*/ 2147483647 w 218"/>
              <a:gd name="T17" fmla="*/ 2147483647 h 148"/>
              <a:gd name="T18" fmla="*/ 0 w 218"/>
              <a:gd name="T19" fmla="*/ 2147483647 h 1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"/>
              <a:gd name="T31" fmla="*/ 0 h 148"/>
              <a:gd name="T32" fmla="*/ 218 w 218"/>
              <a:gd name="T33" fmla="*/ 148 h 1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" h="148">
                <a:moveTo>
                  <a:pt x="0" y="70"/>
                </a:moveTo>
                <a:cubicBezTo>
                  <a:pt x="7" y="80"/>
                  <a:pt x="26" y="106"/>
                  <a:pt x="31" y="117"/>
                </a:cubicBezTo>
                <a:cubicBezTo>
                  <a:pt x="35" y="124"/>
                  <a:pt x="33" y="134"/>
                  <a:pt x="39" y="140"/>
                </a:cubicBezTo>
                <a:cubicBezTo>
                  <a:pt x="45" y="146"/>
                  <a:pt x="55" y="145"/>
                  <a:pt x="63" y="148"/>
                </a:cubicBezTo>
                <a:cubicBezTo>
                  <a:pt x="73" y="145"/>
                  <a:pt x="84" y="144"/>
                  <a:pt x="94" y="140"/>
                </a:cubicBezTo>
                <a:cubicBezTo>
                  <a:pt x="103" y="136"/>
                  <a:pt x="108" y="127"/>
                  <a:pt x="117" y="124"/>
                </a:cubicBezTo>
                <a:cubicBezTo>
                  <a:pt x="150" y="113"/>
                  <a:pt x="185" y="110"/>
                  <a:pt x="218" y="101"/>
                </a:cubicBezTo>
                <a:cubicBezTo>
                  <a:pt x="203" y="53"/>
                  <a:pt x="196" y="61"/>
                  <a:pt x="187" y="0"/>
                </a:cubicBezTo>
                <a:cubicBezTo>
                  <a:pt x="147" y="12"/>
                  <a:pt x="111" y="34"/>
                  <a:pt x="70" y="46"/>
                </a:cubicBezTo>
                <a:cubicBezTo>
                  <a:pt x="44" y="64"/>
                  <a:pt x="31" y="70"/>
                  <a:pt x="0" y="7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257800" y="2438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5638800" y="2895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Freeform 11"/>
          <p:cNvSpPr>
            <a:spLocks/>
          </p:cNvSpPr>
          <p:nvPr/>
        </p:nvSpPr>
        <p:spPr bwMode="auto">
          <a:xfrm rot="2677947">
            <a:off x="6451600" y="3036888"/>
            <a:ext cx="346075" cy="304800"/>
          </a:xfrm>
          <a:custGeom>
            <a:avLst/>
            <a:gdLst>
              <a:gd name="T0" fmla="*/ 0 w 218"/>
              <a:gd name="T1" fmla="*/ 2147483647 h 148"/>
              <a:gd name="T2" fmla="*/ 2147483647 w 218"/>
              <a:gd name="T3" fmla="*/ 2147483647 h 148"/>
              <a:gd name="T4" fmla="*/ 2147483647 w 218"/>
              <a:gd name="T5" fmla="*/ 2147483647 h 148"/>
              <a:gd name="T6" fmla="*/ 2147483647 w 218"/>
              <a:gd name="T7" fmla="*/ 2147483647 h 148"/>
              <a:gd name="T8" fmla="*/ 2147483647 w 218"/>
              <a:gd name="T9" fmla="*/ 2147483647 h 148"/>
              <a:gd name="T10" fmla="*/ 2147483647 w 218"/>
              <a:gd name="T11" fmla="*/ 2147483647 h 148"/>
              <a:gd name="T12" fmla="*/ 2147483647 w 218"/>
              <a:gd name="T13" fmla="*/ 2147483647 h 148"/>
              <a:gd name="T14" fmla="*/ 2147483647 w 218"/>
              <a:gd name="T15" fmla="*/ 0 h 148"/>
              <a:gd name="T16" fmla="*/ 2147483647 w 218"/>
              <a:gd name="T17" fmla="*/ 2147483647 h 148"/>
              <a:gd name="T18" fmla="*/ 0 w 218"/>
              <a:gd name="T19" fmla="*/ 2147483647 h 1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8"/>
              <a:gd name="T31" fmla="*/ 0 h 148"/>
              <a:gd name="T32" fmla="*/ 218 w 218"/>
              <a:gd name="T33" fmla="*/ 148 h 1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8" h="148">
                <a:moveTo>
                  <a:pt x="0" y="70"/>
                </a:moveTo>
                <a:cubicBezTo>
                  <a:pt x="7" y="80"/>
                  <a:pt x="26" y="106"/>
                  <a:pt x="31" y="117"/>
                </a:cubicBezTo>
                <a:cubicBezTo>
                  <a:pt x="35" y="124"/>
                  <a:pt x="33" y="134"/>
                  <a:pt x="39" y="140"/>
                </a:cubicBezTo>
                <a:cubicBezTo>
                  <a:pt x="45" y="146"/>
                  <a:pt x="55" y="145"/>
                  <a:pt x="63" y="148"/>
                </a:cubicBezTo>
                <a:cubicBezTo>
                  <a:pt x="73" y="145"/>
                  <a:pt x="84" y="144"/>
                  <a:pt x="94" y="140"/>
                </a:cubicBezTo>
                <a:cubicBezTo>
                  <a:pt x="103" y="136"/>
                  <a:pt x="108" y="127"/>
                  <a:pt x="117" y="124"/>
                </a:cubicBezTo>
                <a:cubicBezTo>
                  <a:pt x="150" y="113"/>
                  <a:pt x="185" y="110"/>
                  <a:pt x="218" y="101"/>
                </a:cubicBezTo>
                <a:cubicBezTo>
                  <a:pt x="203" y="53"/>
                  <a:pt x="196" y="61"/>
                  <a:pt x="187" y="0"/>
                </a:cubicBezTo>
                <a:cubicBezTo>
                  <a:pt x="147" y="12"/>
                  <a:pt x="111" y="34"/>
                  <a:pt x="70" y="46"/>
                </a:cubicBezTo>
                <a:cubicBezTo>
                  <a:pt x="44" y="64"/>
                  <a:pt x="31" y="70"/>
                  <a:pt x="0" y="7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6934200" y="2438400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amp</a:t>
            </a:r>
            <a:r>
              <a:rPr lang="en-US" sz="2400" b="1" baseline="30000">
                <a:solidFill>
                  <a:srgbClr val="FF0000"/>
                </a:solidFill>
              </a:rPr>
              <a:t>R</a:t>
            </a:r>
            <a:endParaRPr lang="en-US" sz="2400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 flipH="1">
            <a:off x="6629400" y="2819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7848600" y="40386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MCS</a:t>
            </a:r>
            <a:endParaRPr lang="en-US" sz="2400" b="1" baseline="30000">
              <a:solidFill>
                <a:schemeClr val="accent2"/>
              </a:solidFill>
            </a:endParaRPr>
          </a:p>
        </p:txBody>
      </p:sp>
      <p:sp>
        <p:nvSpPr>
          <p:cNvPr id="23566" name="Line 19"/>
          <p:cNvSpPr>
            <a:spLocks noChangeShapeType="1"/>
          </p:cNvSpPr>
          <p:nvPr/>
        </p:nvSpPr>
        <p:spPr bwMode="auto">
          <a:xfrm flipH="1" flipV="1">
            <a:off x="7391400" y="4267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400800" y="3352800"/>
            <a:ext cx="914400" cy="1447800"/>
            <a:chOff x="4032" y="2112"/>
            <a:chExt cx="576" cy="912"/>
          </a:xfrm>
        </p:grpSpPr>
        <p:sp>
          <p:nvSpPr>
            <p:cNvPr id="23588" name="AutoShape 20"/>
            <p:cNvSpPr>
              <a:spLocks noChangeArrowheads="1"/>
            </p:cNvSpPr>
            <p:nvPr/>
          </p:nvSpPr>
          <p:spPr bwMode="auto">
            <a:xfrm rot="5508534">
              <a:off x="3864" y="2280"/>
              <a:ext cx="9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 w 21600"/>
                <a:gd name="T13" fmla="*/ 0 h 21600"/>
                <a:gd name="T14" fmla="*/ 21576 w 21600"/>
                <a:gd name="T15" fmla="*/ 10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125" y="8546"/>
                  </a:moveTo>
                  <a:cubicBezTo>
                    <a:pt x="5092" y="5682"/>
                    <a:pt x="7777" y="3754"/>
                    <a:pt x="10800" y="3755"/>
                  </a:cubicBezTo>
                  <a:cubicBezTo>
                    <a:pt x="13822" y="3755"/>
                    <a:pt x="16507" y="5682"/>
                    <a:pt x="17474" y="8546"/>
                  </a:cubicBezTo>
                  <a:lnTo>
                    <a:pt x="21032" y="7344"/>
                  </a:lnTo>
                  <a:cubicBezTo>
                    <a:pt x="19550" y="2955"/>
                    <a:pt x="15433" y="-1"/>
                    <a:pt x="10799" y="0"/>
                  </a:cubicBezTo>
                  <a:cubicBezTo>
                    <a:pt x="6166" y="0"/>
                    <a:pt x="2049" y="2955"/>
                    <a:pt x="567" y="73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4512" y="2448"/>
              <a:ext cx="96" cy="192"/>
              <a:chOff x="4080" y="3792"/>
              <a:chExt cx="192" cy="192"/>
            </a:xfrm>
          </p:grpSpPr>
          <p:sp>
            <p:nvSpPr>
              <p:cNvPr id="23590" name="Line 24"/>
              <p:cNvSpPr>
                <a:spLocks noChangeShapeType="1"/>
              </p:cNvSpPr>
              <p:nvPr/>
            </p:nvSpPr>
            <p:spPr bwMode="auto">
              <a:xfrm>
                <a:off x="4080" y="3984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25"/>
              <p:cNvSpPr>
                <a:spLocks noChangeShapeType="1"/>
              </p:cNvSpPr>
              <p:nvPr/>
            </p:nvSpPr>
            <p:spPr bwMode="auto">
              <a:xfrm flipV="1">
                <a:off x="4176" y="379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26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8" name="Text Box 28"/>
          <p:cNvSpPr txBox="1">
            <a:spLocks noChangeArrowheads="1"/>
          </p:cNvSpPr>
          <p:nvPr/>
        </p:nvSpPr>
        <p:spPr bwMode="auto">
          <a:xfrm>
            <a:off x="7772400" y="3124200"/>
            <a:ext cx="1387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lacZ gene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23569" name="Line 29"/>
          <p:cNvSpPr>
            <a:spLocks noChangeShapeType="1"/>
          </p:cNvSpPr>
          <p:nvPr/>
        </p:nvSpPr>
        <p:spPr bwMode="auto">
          <a:xfrm flipH="1">
            <a:off x="7315200" y="3429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429000" y="2590800"/>
            <a:ext cx="1524000" cy="2971800"/>
            <a:chOff x="4032" y="2112"/>
            <a:chExt cx="576" cy="912"/>
          </a:xfrm>
        </p:grpSpPr>
        <p:sp>
          <p:nvSpPr>
            <p:cNvPr id="23583" name="AutoShape 32"/>
            <p:cNvSpPr>
              <a:spLocks noChangeArrowheads="1"/>
            </p:cNvSpPr>
            <p:nvPr/>
          </p:nvSpPr>
          <p:spPr bwMode="auto">
            <a:xfrm rot="5508534">
              <a:off x="3864" y="2280"/>
              <a:ext cx="91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 w 21600"/>
                <a:gd name="T13" fmla="*/ 0 h 21600"/>
                <a:gd name="T14" fmla="*/ 21576 w 21600"/>
                <a:gd name="T15" fmla="*/ 10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125" y="8546"/>
                  </a:moveTo>
                  <a:cubicBezTo>
                    <a:pt x="5092" y="5682"/>
                    <a:pt x="7777" y="3754"/>
                    <a:pt x="10800" y="3755"/>
                  </a:cubicBezTo>
                  <a:cubicBezTo>
                    <a:pt x="13822" y="3755"/>
                    <a:pt x="16507" y="5682"/>
                    <a:pt x="17474" y="8546"/>
                  </a:cubicBezTo>
                  <a:lnTo>
                    <a:pt x="21032" y="7344"/>
                  </a:lnTo>
                  <a:cubicBezTo>
                    <a:pt x="19550" y="2955"/>
                    <a:pt x="15433" y="-1"/>
                    <a:pt x="10799" y="0"/>
                  </a:cubicBezTo>
                  <a:cubicBezTo>
                    <a:pt x="6166" y="0"/>
                    <a:pt x="2049" y="2955"/>
                    <a:pt x="567" y="73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4512" y="2448"/>
              <a:ext cx="96" cy="192"/>
              <a:chOff x="4080" y="3792"/>
              <a:chExt cx="192" cy="192"/>
            </a:xfrm>
          </p:grpSpPr>
          <p:sp>
            <p:nvSpPr>
              <p:cNvPr id="23585" name="Line 34"/>
              <p:cNvSpPr>
                <a:spLocks noChangeShapeType="1"/>
              </p:cNvSpPr>
              <p:nvPr/>
            </p:nvSpPr>
            <p:spPr bwMode="auto">
              <a:xfrm>
                <a:off x="4080" y="3984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Line 35"/>
              <p:cNvSpPr>
                <a:spLocks noChangeShapeType="1"/>
              </p:cNvSpPr>
              <p:nvPr/>
            </p:nvSpPr>
            <p:spPr bwMode="auto">
              <a:xfrm flipV="1">
                <a:off x="4176" y="379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Line 36"/>
              <p:cNvSpPr>
                <a:spLocks noChangeShapeType="1"/>
              </p:cNvSpPr>
              <p:nvPr/>
            </p:nvSpPr>
            <p:spPr bwMode="auto">
              <a:xfrm>
                <a:off x="4176" y="3792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1" name="Freeform 38"/>
          <p:cNvSpPr>
            <a:spLocks/>
          </p:cNvSpPr>
          <p:nvPr/>
        </p:nvSpPr>
        <p:spPr bwMode="auto">
          <a:xfrm rot="-1493556">
            <a:off x="4498975" y="3216275"/>
            <a:ext cx="423863" cy="412750"/>
          </a:xfrm>
          <a:custGeom>
            <a:avLst/>
            <a:gdLst>
              <a:gd name="T0" fmla="*/ 2147483647 w 219"/>
              <a:gd name="T1" fmla="*/ 2147483647 h 260"/>
              <a:gd name="T2" fmla="*/ 2147483647 w 219"/>
              <a:gd name="T3" fmla="*/ 2147483647 h 260"/>
              <a:gd name="T4" fmla="*/ 2147483647 w 219"/>
              <a:gd name="T5" fmla="*/ 2147483647 h 260"/>
              <a:gd name="T6" fmla="*/ 0 w 219"/>
              <a:gd name="T7" fmla="*/ 2147483647 h 260"/>
              <a:gd name="T8" fmla="*/ 2147483647 w 219"/>
              <a:gd name="T9" fmla="*/ 2147483647 h 260"/>
              <a:gd name="T10" fmla="*/ 2147483647 w 219"/>
              <a:gd name="T11" fmla="*/ 2147483647 h 260"/>
              <a:gd name="T12" fmla="*/ 2147483647 w 219"/>
              <a:gd name="T13" fmla="*/ 2147483647 h 260"/>
              <a:gd name="T14" fmla="*/ 2147483647 w 219"/>
              <a:gd name="T15" fmla="*/ 2147483647 h 2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9"/>
              <a:gd name="T25" fmla="*/ 0 h 260"/>
              <a:gd name="T26" fmla="*/ 219 w 219"/>
              <a:gd name="T27" fmla="*/ 260 h 2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9" h="260">
                <a:moveTo>
                  <a:pt x="63" y="19"/>
                </a:moveTo>
                <a:cubicBezTo>
                  <a:pt x="115" y="22"/>
                  <a:pt x="200" y="0"/>
                  <a:pt x="219" y="58"/>
                </a:cubicBezTo>
                <a:cubicBezTo>
                  <a:pt x="197" y="122"/>
                  <a:pt x="195" y="194"/>
                  <a:pt x="180" y="260"/>
                </a:cubicBezTo>
                <a:cubicBezTo>
                  <a:pt x="114" y="252"/>
                  <a:pt x="64" y="222"/>
                  <a:pt x="0" y="206"/>
                </a:cubicBezTo>
                <a:cubicBezTo>
                  <a:pt x="5" y="198"/>
                  <a:pt x="8" y="188"/>
                  <a:pt x="16" y="182"/>
                </a:cubicBezTo>
                <a:cubicBezTo>
                  <a:pt x="22" y="177"/>
                  <a:pt x="34" y="181"/>
                  <a:pt x="39" y="175"/>
                </a:cubicBezTo>
                <a:cubicBezTo>
                  <a:pt x="51" y="160"/>
                  <a:pt x="49" y="138"/>
                  <a:pt x="55" y="120"/>
                </a:cubicBezTo>
                <a:cubicBezTo>
                  <a:pt x="65" y="51"/>
                  <a:pt x="63" y="84"/>
                  <a:pt x="63" y="1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41"/>
          <p:cNvSpPr>
            <a:spLocks noChangeShapeType="1"/>
          </p:cNvSpPr>
          <p:nvPr/>
        </p:nvSpPr>
        <p:spPr bwMode="auto">
          <a:xfrm flipV="1">
            <a:off x="3657600" y="34290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43"/>
          <p:cNvSpPr>
            <a:spLocks noChangeShapeType="1"/>
          </p:cNvSpPr>
          <p:nvPr/>
        </p:nvSpPr>
        <p:spPr bwMode="auto">
          <a:xfrm flipH="1" flipV="1">
            <a:off x="4572000" y="2743200"/>
            <a:ext cx="2438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 flipH="1">
            <a:off x="4495800" y="4495800"/>
            <a:ext cx="2438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46"/>
          <p:cNvSpPr>
            <a:spLocks noChangeShapeType="1"/>
          </p:cNvSpPr>
          <p:nvPr/>
        </p:nvSpPr>
        <p:spPr bwMode="auto">
          <a:xfrm flipH="1" flipV="1">
            <a:off x="7239000" y="4419600"/>
            <a:ext cx="16764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Text Box 47"/>
          <p:cNvSpPr txBox="1">
            <a:spLocks noChangeArrowheads="1"/>
          </p:cNvSpPr>
          <p:nvPr/>
        </p:nvSpPr>
        <p:spPr bwMode="auto">
          <a:xfrm>
            <a:off x="0" y="6172200"/>
            <a:ext cx="866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If plasmid picks up a foreign piece of DNA at the MCS, then the lacZ gene is non-functional</a:t>
            </a:r>
            <a:endParaRPr lang="en-US" sz="1800"/>
          </a:p>
        </p:txBody>
      </p:sp>
      <p:sp>
        <p:nvSpPr>
          <p:cNvPr id="23579" name="Line 48"/>
          <p:cNvSpPr>
            <a:spLocks noChangeShapeType="1"/>
          </p:cNvSpPr>
          <p:nvPr/>
        </p:nvSpPr>
        <p:spPr bwMode="auto">
          <a:xfrm flipH="1">
            <a:off x="8763000" y="64008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TextBox 41"/>
          <p:cNvSpPr txBox="1">
            <a:spLocks noChangeArrowheads="1"/>
          </p:cNvSpPr>
          <p:nvPr/>
        </p:nvSpPr>
        <p:spPr bwMode="auto">
          <a:xfrm>
            <a:off x="5943600" y="16002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Allows bacteria with this plasmid to grow in presence of ampicillin antibiotic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7086600" y="3581400"/>
            <a:ext cx="152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l="16984" t="12500" r="16252" b="13542"/>
          <a:stretch>
            <a:fillRect/>
          </a:stretch>
        </p:blipFill>
        <p:spPr bwMode="auto">
          <a:xfrm>
            <a:off x="655749" y="1143000"/>
            <a:ext cx="856445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381000" y="1981200"/>
            <a:ext cx="9753600" cy="2485573"/>
            <a:chOff x="457200" y="2362201"/>
            <a:chExt cx="8895433" cy="210457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b="48649"/>
            <a:stretch>
              <a:fillRect/>
            </a:stretch>
          </p:blipFill>
          <p:spPr bwMode="auto">
            <a:xfrm>
              <a:off x="457200" y="2362201"/>
              <a:ext cx="8895433" cy="144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t="75676"/>
            <a:stretch>
              <a:fillRect/>
            </a:stretch>
          </p:blipFill>
          <p:spPr bwMode="auto">
            <a:xfrm>
              <a:off x="457200" y="3780972"/>
              <a:ext cx="8895433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34" y="134470"/>
            <a:ext cx="8230306" cy="60511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Plasmid Isolation from Bacteria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5800" y="1143000"/>
            <a:ext cx="8077200" cy="51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65138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EG" sz="2800" dirty="0" smtClean="0"/>
              <a:t> </a:t>
            </a:r>
            <a:r>
              <a:rPr lang="ar-SA" sz="2800" dirty="0" smtClean="0"/>
              <a:t>تنميه</a:t>
            </a:r>
            <a:r>
              <a:rPr lang="ar-EG" sz="2800" dirty="0" smtClean="0"/>
              <a:t> </a:t>
            </a:r>
            <a:r>
              <a:rPr lang="ar-SA" sz="2800" dirty="0" smtClean="0"/>
              <a:t>المزرعة البكتيرية المحتوية</a:t>
            </a:r>
            <a:r>
              <a:rPr lang="ar-EG" sz="2800" dirty="0" smtClean="0"/>
              <a:t> </a:t>
            </a:r>
            <a:r>
              <a:rPr lang="ar-SA" sz="2800" dirty="0" smtClean="0"/>
              <a:t>على البلازميد  على بيئة سائلة </a:t>
            </a:r>
            <a:endParaRPr lang="ar-EG" sz="2800" dirty="0" smtClean="0"/>
          </a:p>
          <a:p>
            <a:pPr indent="465138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EG" sz="2800" dirty="0" smtClean="0"/>
              <a:t> </a:t>
            </a:r>
            <a:r>
              <a:rPr lang="ar-SA" sz="2800" dirty="0" smtClean="0"/>
              <a:t>جمع الخلايا منها بالطرد المرطزى </a:t>
            </a:r>
            <a:endParaRPr lang="ar-EG" sz="2800" dirty="0" smtClean="0"/>
          </a:p>
          <a:p>
            <a:pPr indent="465138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EG" sz="2800" dirty="0" smtClean="0"/>
              <a:t> </a:t>
            </a:r>
            <a:r>
              <a:rPr lang="ar-SA" sz="2800" dirty="0" smtClean="0"/>
              <a:t>تحضير المستخلص الخلوى من هذة الخلايا </a:t>
            </a:r>
            <a:r>
              <a:rPr lang="en-US" sz="2800" dirty="0" smtClean="0"/>
              <a:t>(Cell extract)</a:t>
            </a:r>
            <a:r>
              <a:rPr lang="ar-SA" sz="2800" dirty="0" smtClean="0"/>
              <a:t> </a:t>
            </a:r>
            <a:endParaRPr lang="ar-EG" sz="2800" dirty="0" smtClean="0"/>
          </a:p>
          <a:p>
            <a:pPr indent="465138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EG" sz="2800" dirty="0" smtClean="0"/>
              <a:t> </a:t>
            </a:r>
            <a:r>
              <a:rPr lang="ar-SA" sz="2800" dirty="0" smtClean="0"/>
              <a:t>ويتم التخلص من البروتينات وازالة ال </a:t>
            </a:r>
            <a:r>
              <a:rPr lang="en-US" sz="2800" dirty="0" smtClean="0"/>
              <a:t>RNA</a:t>
            </a:r>
            <a:r>
              <a:rPr lang="ar-SA" sz="2800" dirty="0" smtClean="0"/>
              <a:t>.</a:t>
            </a:r>
            <a:endParaRPr lang="en-US" sz="2800" dirty="0" smtClean="0"/>
          </a:p>
          <a:p>
            <a:pPr indent="465138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sz="2800" dirty="0" smtClean="0"/>
              <a:t>بالاضافة الى ذلك يجب فصل </a:t>
            </a:r>
            <a:r>
              <a:rPr lang="en-US" sz="2800" dirty="0" smtClean="0"/>
              <a:t>DNA</a:t>
            </a:r>
            <a:r>
              <a:rPr lang="ar-SA" sz="2800" dirty="0" smtClean="0"/>
              <a:t> البلازميد عن الكميات الكبيرة من </a:t>
            </a:r>
            <a:r>
              <a:rPr lang="en-US" sz="2800" dirty="0" smtClean="0"/>
              <a:t>DNA</a:t>
            </a:r>
            <a:r>
              <a:rPr lang="ar-SA" sz="2800" dirty="0" smtClean="0"/>
              <a:t> الكرموسومات البكتيرية الموجودة ايضا فى الخلايا.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 DNA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b="1" dirty="0" smtClean="0"/>
              <a:t>- فصل </a:t>
            </a:r>
            <a:r>
              <a:rPr lang="en-US" b="1" dirty="0" smtClean="0"/>
              <a:t>DNA</a:t>
            </a:r>
            <a:r>
              <a:rPr lang="ar-EG" b="1" dirty="0" smtClean="0"/>
              <a:t> البلازميدات بناء على الحجم:</a:t>
            </a:r>
            <a:endParaRPr lang="en-US" dirty="0"/>
          </a:p>
        </p:txBody>
      </p:sp>
      <p:pic>
        <p:nvPicPr>
          <p:cNvPr id="8194" name="Picture 41"/>
          <p:cNvPicPr>
            <a:picLocks noChangeAspect="1" noChangeArrowheads="1"/>
          </p:cNvPicPr>
          <p:nvPr/>
        </p:nvPicPr>
        <p:blipFill>
          <a:blip r:embed="rId2"/>
          <a:srcRect t="10347" b="7032"/>
          <a:stretch>
            <a:fillRect/>
          </a:stretch>
        </p:blipFill>
        <p:spPr bwMode="auto">
          <a:xfrm>
            <a:off x="854242" y="2514600"/>
            <a:ext cx="798495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en-US" sz="3200" b="1" dirty="0" smtClean="0"/>
              <a:t>2</a:t>
            </a:r>
            <a:r>
              <a:rPr lang="ar-EG" sz="3200" b="1" dirty="0" smtClean="0"/>
              <a:t>- فصل </a:t>
            </a:r>
            <a:r>
              <a:rPr lang="en-US" sz="3200" b="1" dirty="0" smtClean="0"/>
              <a:t>DNA</a:t>
            </a:r>
            <a:r>
              <a:rPr lang="ar-EG" sz="3200" b="1" dirty="0" smtClean="0"/>
              <a:t> البلازميدات بناء على الشكل:</a:t>
            </a:r>
            <a:endParaRPr lang="en-US" sz="3200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4457700" y="-876299"/>
            <a:ext cx="1219199" cy="57150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19799" y="2667000"/>
            <a:ext cx="27690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استخدام الطرد المركزي في وجود الايثيديوم بروميد والسيزيوم كلوريد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743200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Alkaline </a:t>
            </a:r>
            <a:r>
              <a:rPr lang="en-US" sz="28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denaturation</a:t>
            </a: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495800"/>
            <a:ext cx="5915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19400" y="6324600"/>
            <a:ext cx="3238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a typeface="宋体" pitchFamily="2" charset="-122"/>
              </a:rPr>
              <a:t>Conformations of Plasmid DNAs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887" y="1624012"/>
            <a:ext cx="425291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219200"/>
            <a:ext cx="2441575" cy="365760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64162" y="4924425"/>
            <a:ext cx="3627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>
                <a:latin typeface="Chalkboard" pitchFamily="-64" charset="0"/>
              </a:rPr>
              <a:t>CsCl</a:t>
            </a:r>
            <a:r>
              <a:rPr lang="en-US" dirty="0">
                <a:latin typeface="Chalkboard" pitchFamily="-64" charset="0"/>
              </a:rPr>
              <a:t> gradient with </a:t>
            </a:r>
            <a:r>
              <a:rPr lang="en-US" dirty="0" err="1">
                <a:latin typeface="Chalkboard" pitchFamily="-64" charset="0"/>
              </a:rPr>
              <a:t>ethidium</a:t>
            </a:r>
            <a:r>
              <a:rPr lang="en-US" dirty="0">
                <a:latin typeface="Chalkboard" pitchFamily="-64" charset="0"/>
              </a:rPr>
              <a:t> bromide and UV light.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001000" y="4624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Chalkboard" pitchFamily="-6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057400" y="381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Chalkboard" pitchFamily="-64" charset="0"/>
              </a:rPr>
              <a:t>“</a:t>
            </a:r>
            <a:r>
              <a:rPr lang="en-US" sz="1600" dirty="0">
                <a:latin typeface="Chalkboard" pitchFamily="-64" charset="0"/>
              </a:rPr>
              <a:t>Old School method of purifying plasmid</a:t>
            </a:r>
            <a:r>
              <a:rPr lang="en-US" dirty="0">
                <a:latin typeface="Chalkboard" pitchFamily="-64" charset="0"/>
              </a:rPr>
              <a:t>”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45067" y="4840941"/>
            <a:ext cx="39793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/>
              <a:t>After 10 hrs centrifugation at 100,000 rpm (450,000 </a:t>
            </a:r>
            <a:r>
              <a:rPr lang="en-US" dirty="0" err="1"/>
              <a:t>x</a:t>
            </a:r>
            <a:r>
              <a:rPr lang="en-US" i="1" dirty="0" err="1"/>
              <a:t>g</a:t>
            </a:r>
            <a:r>
              <a:rPr lang="en-US" dirty="0"/>
              <a:t>), two distinct bands, corresponding to</a:t>
            </a:r>
            <a:r>
              <a:rPr lang="en-US" b="1" dirty="0"/>
              <a:t> linear nuclear DNA</a:t>
            </a:r>
            <a:r>
              <a:rPr lang="en-US" dirty="0"/>
              <a:t> above and </a:t>
            </a:r>
            <a:r>
              <a:rPr lang="en-US" b="1" dirty="0"/>
              <a:t>circular </a:t>
            </a:r>
            <a:r>
              <a:rPr lang="en-US" b="1" dirty="0" smtClean="0"/>
              <a:t>DNA</a:t>
            </a:r>
            <a:r>
              <a:rPr lang="en-US" dirty="0" smtClean="0"/>
              <a:t> </a:t>
            </a:r>
            <a:r>
              <a:rPr lang="en-US" dirty="0"/>
              <a:t>below, are visible under ultraviolet light.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Alkaline </a:t>
            </a: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denaturation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43"/>
          <p:cNvPicPr>
            <a:picLocks noChangeAspect="1" noChangeArrowheads="1"/>
          </p:cNvPicPr>
          <p:nvPr/>
        </p:nvPicPr>
        <p:blipFill>
          <a:blip r:embed="rId2"/>
          <a:srcRect t="9459"/>
          <a:stretch>
            <a:fillRect/>
          </a:stretch>
        </p:blipFill>
        <p:spPr bwMode="auto">
          <a:xfrm>
            <a:off x="1295400" y="1600200"/>
            <a:ext cx="714620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b="1" dirty="0">
                <a:latin typeface="Arial" pitchFamily="34" charset="0"/>
              </a:rPr>
              <a:t>CLONING VECTORS</a:t>
            </a:r>
            <a:endParaRPr lang="en-GB" sz="5400" b="1" dirty="0">
              <a:latin typeface="Arial" pitchFamily="34" charset="0"/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1371601"/>
            <a:ext cx="8318500" cy="5486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ZA" altLang="en-US" sz="2100" dirty="0" smtClean="0">
                <a:latin typeface="Arial Unicode MS" pitchFamily="34" charset="-128"/>
              </a:rPr>
              <a:t>Cloning vectors are DNA molecules that are used to "transport" cloned sequences between biological hosts and the test tube.</a:t>
            </a:r>
          </a:p>
          <a:p>
            <a:pPr>
              <a:lnSpc>
                <a:spcPct val="80000"/>
              </a:lnSpc>
            </a:pPr>
            <a:endParaRPr lang="en-US" altLang="en-US" sz="2100" dirty="0" smtClean="0"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100" dirty="0" smtClean="0">
                <a:latin typeface="Arial Unicode MS" pitchFamily="34" charset="-128"/>
              </a:rPr>
              <a:t>Most vectors are genetically engineered.</a:t>
            </a:r>
          </a:p>
          <a:p>
            <a:pPr>
              <a:lnSpc>
                <a:spcPct val="80000"/>
              </a:lnSpc>
            </a:pPr>
            <a:endParaRPr lang="en-US" altLang="en-US" sz="210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100" dirty="0" smtClean="0">
                <a:latin typeface="Arial Unicode MS" pitchFamily="34" charset="-128"/>
              </a:rPr>
              <a:t>A vector is used to amplify a single molecule of DNA into many copes. </a:t>
            </a:r>
          </a:p>
          <a:p>
            <a:pPr>
              <a:lnSpc>
                <a:spcPct val="90000"/>
              </a:lnSpc>
            </a:pPr>
            <a:endParaRPr lang="en-US" altLang="en-US" sz="2100" dirty="0" smtClean="0">
              <a:latin typeface="Arial Unicode MS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 b="1" dirty="0" smtClean="0">
                <a:latin typeface="Arial" pitchFamily="34" charset="0"/>
              </a:rPr>
              <a:t>     </a:t>
            </a:r>
            <a:endParaRPr lang="en-ZA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 b="1" dirty="0">
                <a:latin typeface="Arial" pitchFamily="34" charset="0"/>
              </a:rPr>
              <a:t>     </a:t>
            </a:r>
            <a:r>
              <a:rPr lang="en-ZA" sz="2000" b="1" dirty="0">
                <a:solidFill>
                  <a:schemeClr val="tx2"/>
                </a:solidFill>
                <a:latin typeface="Arial" pitchFamily="34" charset="0"/>
              </a:rPr>
              <a:t>Cloning vectors share four common properties</a:t>
            </a:r>
            <a:r>
              <a:rPr lang="en-ZA" sz="2000" b="1" dirty="0">
                <a:latin typeface="Arial" pitchFamily="34" charset="0"/>
              </a:rPr>
              <a:t>:</a:t>
            </a:r>
            <a:br>
              <a:rPr lang="en-ZA" sz="2000" b="1" dirty="0">
                <a:latin typeface="Arial" pitchFamily="34" charset="0"/>
              </a:rPr>
            </a:br>
            <a:endParaRPr lang="en-ZA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 b="1" dirty="0">
                <a:latin typeface="Arial" pitchFamily="34" charset="0"/>
              </a:rPr>
              <a:t>     1. Ability to </a:t>
            </a:r>
            <a:r>
              <a:rPr lang="en-ZA" sz="2000" b="1" dirty="0" smtClean="0">
                <a:latin typeface="Arial" pitchFamily="34" charset="0"/>
              </a:rPr>
              <a:t>replicate.</a:t>
            </a:r>
            <a:r>
              <a:rPr lang="en-ZA" sz="2000" b="1" dirty="0">
                <a:latin typeface="Arial" pitchFamily="34" charset="0"/>
              </a:rPr>
              <a:t/>
            </a:r>
            <a:br>
              <a:rPr lang="en-ZA" sz="2000" b="1" dirty="0">
                <a:latin typeface="Arial" pitchFamily="34" charset="0"/>
              </a:rPr>
            </a:br>
            <a:r>
              <a:rPr lang="en-ZA" sz="2000" b="1" dirty="0">
                <a:latin typeface="Arial" pitchFamily="34" charset="0"/>
              </a:rPr>
              <a:t/>
            </a:r>
            <a:br>
              <a:rPr lang="en-ZA" sz="2000" b="1" dirty="0">
                <a:latin typeface="Arial" pitchFamily="34" charset="0"/>
              </a:rPr>
            </a:br>
            <a:r>
              <a:rPr lang="en-ZA" sz="2000" b="1" dirty="0">
                <a:latin typeface="Arial" pitchFamily="34" charset="0"/>
              </a:rPr>
              <a:t>2. Contain a genetic marker </a:t>
            </a:r>
            <a:r>
              <a:rPr lang="en-ZA" sz="2000" b="1" dirty="0" smtClean="0">
                <a:latin typeface="Arial" pitchFamily="34" charset="0"/>
              </a:rPr>
              <a:t>for </a:t>
            </a:r>
            <a:r>
              <a:rPr lang="en-ZA" sz="2000" b="1" dirty="0">
                <a:latin typeface="Arial" pitchFamily="34" charset="0"/>
              </a:rPr>
              <a:t>selection.</a:t>
            </a:r>
            <a:br>
              <a:rPr lang="en-ZA" sz="2000" b="1" dirty="0">
                <a:latin typeface="Arial" pitchFamily="34" charset="0"/>
              </a:rPr>
            </a:br>
            <a:r>
              <a:rPr lang="en-ZA" sz="2000" b="1" dirty="0">
                <a:latin typeface="Arial" pitchFamily="34" charset="0"/>
              </a:rPr>
              <a:t/>
            </a:r>
            <a:br>
              <a:rPr lang="en-ZA" sz="2000" b="1" dirty="0">
                <a:latin typeface="Arial" pitchFamily="34" charset="0"/>
              </a:rPr>
            </a:br>
            <a:r>
              <a:rPr lang="en-ZA" sz="2000" b="1" dirty="0">
                <a:latin typeface="Arial" pitchFamily="34" charset="0"/>
              </a:rPr>
              <a:t>3. Unique restriction sites to facilitate cloning of insert DNA.</a:t>
            </a:r>
            <a:br>
              <a:rPr lang="en-ZA" sz="2000" b="1" dirty="0">
                <a:latin typeface="Arial" pitchFamily="34" charset="0"/>
              </a:rPr>
            </a:br>
            <a:r>
              <a:rPr lang="en-ZA" sz="2000" b="1" dirty="0">
                <a:latin typeface="Arial" pitchFamily="34" charset="0"/>
              </a:rPr>
              <a:t/>
            </a:r>
            <a:br>
              <a:rPr lang="en-ZA" sz="2000" b="1" dirty="0">
                <a:latin typeface="Arial" pitchFamily="34" charset="0"/>
              </a:rPr>
            </a:br>
            <a:r>
              <a:rPr lang="en-ZA" sz="2000" b="1" dirty="0">
                <a:latin typeface="Arial" pitchFamily="34" charset="0"/>
              </a:rPr>
              <a:t>4. Minimum amount of nonessential DNA to optimize cloning.</a:t>
            </a:r>
            <a:br>
              <a:rPr lang="en-ZA" sz="2000" b="1" dirty="0">
                <a:latin typeface="Arial" pitchFamily="34" charset="0"/>
              </a:rPr>
            </a:br>
            <a:endParaRPr lang="en-GB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85800" y="1524000"/>
            <a:ext cx="838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ZA" sz="4800" b="1" dirty="0" smtClean="0"/>
              <a:t>OTHER TYPES </a:t>
            </a:r>
            <a:r>
              <a:rPr lang="en-ZA" sz="4800" b="1" dirty="0"/>
              <a:t>OF CLONING VECTORS</a:t>
            </a:r>
            <a:r>
              <a:rPr lang="en-ZA" sz="5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latin typeface="Arial" pitchFamily="34" charset="0"/>
              </a:rPr>
              <a:t>BACTERIOPHAGE LAMBDA</a:t>
            </a:r>
            <a:endParaRPr lang="en-GB" sz="4000" b="1" dirty="0">
              <a:latin typeface="Arial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4953000" cy="5638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en-ZA" sz="2400" b="1" dirty="0"/>
              <a:t>Phage lambda</a:t>
            </a:r>
            <a:r>
              <a:rPr lang="en-ZA" sz="2400" dirty="0"/>
              <a:t> is a </a:t>
            </a:r>
            <a:r>
              <a:rPr lang="en-ZA" sz="2400" b="1" dirty="0" err="1"/>
              <a:t>bacteriophage</a:t>
            </a:r>
            <a:r>
              <a:rPr lang="en-ZA" sz="2400" b="1" dirty="0"/>
              <a:t> </a:t>
            </a:r>
            <a:r>
              <a:rPr lang="en-ZA" sz="2400" dirty="0"/>
              <a:t>or </a:t>
            </a:r>
            <a:r>
              <a:rPr lang="en-ZA" sz="2400" b="1" dirty="0"/>
              <a:t>phage</a:t>
            </a:r>
            <a:r>
              <a:rPr lang="en-ZA" sz="2400" dirty="0"/>
              <a:t>, i.e. bacterial virus, that uses </a:t>
            </a:r>
            <a:r>
              <a:rPr lang="en-ZA" sz="2400" i="1" dirty="0"/>
              <a:t>E. coli</a:t>
            </a:r>
            <a:r>
              <a:rPr lang="en-ZA" sz="2400" dirty="0"/>
              <a:t> as host</a:t>
            </a:r>
            <a:r>
              <a:rPr lang="en-ZA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en-ZA" sz="2400" dirty="0"/>
          </a:p>
          <a:p>
            <a:pPr algn="just">
              <a:lnSpc>
                <a:spcPct val="80000"/>
              </a:lnSpc>
            </a:pPr>
            <a:r>
              <a:rPr lang="en-ZA" sz="2400" dirty="0"/>
              <a:t>Its structure is that of a typical phage: </a:t>
            </a:r>
            <a:r>
              <a:rPr lang="en-ZA" sz="2400" b="1" dirty="0"/>
              <a:t>head, tail, tail fibres</a:t>
            </a:r>
            <a:r>
              <a:rPr lang="en-ZA" sz="2400" b="1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en-ZA" sz="2400" b="1" dirty="0"/>
          </a:p>
          <a:p>
            <a:pPr algn="just">
              <a:lnSpc>
                <a:spcPct val="80000"/>
              </a:lnSpc>
            </a:pPr>
            <a:r>
              <a:rPr lang="en-ZA" sz="2400" b="1" dirty="0"/>
              <a:t>Lambda viral genome: </a:t>
            </a:r>
            <a:r>
              <a:rPr lang="en-ZA" sz="2400" dirty="0"/>
              <a:t>48.5 kb linear DNA with a 12 base </a:t>
            </a:r>
            <a:r>
              <a:rPr lang="en-ZA" sz="2400" dirty="0" err="1"/>
              <a:t>ssDNA</a:t>
            </a:r>
            <a:r>
              <a:rPr lang="en-ZA" sz="2400" dirty="0"/>
              <a:t> "sticky end" at both ends; these ends are complementary in sequence and can hybridize to each other (this is the </a:t>
            </a:r>
            <a:r>
              <a:rPr lang="en-ZA" sz="2400" b="1" dirty="0" err="1"/>
              <a:t>cos</a:t>
            </a:r>
            <a:r>
              <a:rPr lang="en-ZA" sz="2400" b="1" dirty="0"/>
              <a:t> </a:t>
            </a:r>
            <a:r>
              <a:rPr lang="en-ZA" sz="2400" dirty="0"/>
              <a:t>site: </a:t>
            </a:r>
            <a:r>
              <a:rPr lang="en-ZA" sz="2400" b="1" dirty="0"/>
              <a:t>co</a:t>
            </a:r>
            <a:r>
              <a:rPr lang="en-ZA" sz="2400" dirty="0"/>
              <a:t>he</a:t>
            </a:r>
            <a:r>
              <a:rPr lang="en-ZA" sz="2400" b="1" dirty="0"/>
              <a:t>s</a:t>
            </a:r>
            <a:r>
              <a:rPr lang="en-ZA" sz="2400" dirty="0"/>
              <a:t>ive ends</a:t>
            </a:r>
            <a:r>
              <a:rPr lang="en-ZA" sz="2400" dirty="0" smtClean="0"/>
              <a:t>).</a:t>
            </a:r>
          </a:p>
          <a:p>
            <a:pPr algn="just">
              <a:lnSpc>
                <a:spcPct val="80000"/>
              </a:lnSpc>
            </a:pPr>
            <a:endParaRPr lang="en-ZA" sz="2400" b="1" dirty="0"/>
          </a:p>
          <a:p>
            <a:pPr algn="just">
              <a:lnSpc>
                <a:spcPct val="80000"/>
              </a:lnSpc>
            </a:pPr>
            <a:r>
              <a:rPr lang="en-ZA" sz="2400" b="1" dirty="0"/>
              <a:t>Infection:</a:t>
            </a:r>
            <a:r>
              <a:rPr lang="en-ZA" sz="2400" dirty="0"/>
              <a:t> lambda tail fibres adsorb to a cell surface receptor, the tail contracts, and the DNA is injected</a:t>
            </a:r>
            <a:r>
              <a:rPr lang="en-ZA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en-ZA" sz="2400" dirty="0"/>
          </a:p>
          <a:p>
            <a:pPr algn="just">
              <a:lnSpc>
                <a:spcPct val="80000"/>
              </a:lnSpc>
            </a:pPr>
            <a:r>
              <a:rPr lang="en-ZA" sz="2400" dirty="0"/>
              <a:t>The DNA circularizes at the </a:t>
            </a:r>
            <a:r>
              <a:rPr lang="en-ZA" sz="2400" b="1" dirty="0" err="1"/>
              <a:t>cos</a:t>
            </a:r>
            <a:r>
              <a:rPr lang="en-ZA" sz="2400" dirty="0"/>
              <a:t> site, and lambda begins its life cycle in the </a:t>
            </a:r>
            <a:r>
              <a:rPr lang="en-ZA" sz="2400" i="1" dirty="0"/>
              <a:t>E. coli</a:t>
            </a:r>
            <a:r>
              <a:rPr lang="en-ZA" sz="2400" dirty="0"/>
              <a:t> host.</a:t>
            </a:r>
          </a:p>
        </p:txBody>
      </p:sp>
      <p:pic>
        <p:nvPicPr>
          <p:cNvPr id="4" name="Picture 10" descr="http://bioinfosu.okstate.edu/UM/NAPSWeb/Lec.htmlfolder/lambdag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128" y="1981201"/>
            <a:ext cx="338887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>
                <a:latin typeface="Arial" pitchFamily="34" charset="0"/>
              </a:rPr>
              <a:t>BACTERIOPHAGE LAMBDA</a:t>
            </a:r>
            <a:endParaRPr lang="en-ZA" sz="4000" b="1" dirty="0"/>
          </a:p>
        </p:txBody>
      </p:sp>
      <p:sp>
        <p:nvSpPr>
          <p:cNvPr id="94212" name="AutoShape 4" descr="data:image/jpeg;base64,/9j/4AAQSkZJRgABAQAAAQABAAD/2wCEAAkGBhQSERUPEBQREREQEBUQEhITFhIRFBAZFhIVFBQQFRUXHCkeFxkmGhYVIC8gJScpLCwvFSAyNzwqNSYrOCkBCQoKDgwOGg8PGi4kHyUsNTUqNSs0NDUsNTUvNDA1LC0sLy8yLDI0KiwtLC8qLCosLSwsKiwtLSwpKiwqLSwvLP/AABEIAQYAwAMBIgACEQEDEQH/xAAcAAEAAgIDAQAAAAAAAAAAAAAABAUGCAEDBwL/xABHEAACAQMCAgUGCwUGBgMAAAABAgADBBESIQUxBhMiQZIVMlFUYXEHFBYXI1OBkaHR0jNCUnOxJDQ1YnK0Q0R0dYKzY2SU/8QAGgEBAAMBAQEAAAAAAAAAAAAAAAEDBAIFBv/EADYRAAIBAQQFCQcFAQAAAAAAAAABAhEDEiGRBBQxUWEFE0FScbHR4fAVFiIyU3KBMzShwfFC/9oADAMBAAIRAxEAPwD3GRvjy9b1ByHNM1B5uGAYK2MHOxZeYHPbODiTIlxwuk7B3QMw23yQQM4Ujky5OcHbIB5gEAVtPpZT2LA6SxGUIqlMK7HrFTJQ4Q7e/wBBkp+kVAFxrJNLzwqVGKjtZbAGdPZbf2e0STU4dTZBTK5Vc6RltsoyHfOfNdh9sg3PRmk2QvWJq2bSz7qdRNMZPZU622XA392AJVPjVJlZlfUEYKcAkksdK4GMtk7DHOdK9Jrc8nLEgEKEqFjkKcaQuc4ZcjG2oZxO1+DpoammU1sGyMkqQQy6c+aARsBjHdifFtwGigACk6VUZJYk6VChjvjOAMnvwM8oBxV6SUFGS5xvuEqNkBWZmGF3UBGyeQ0454nbb8bou4pq/bOeyQykFc5U5GzDS23PbM+fIVDBGjYgjGX2DKysBvsCHbOOZYnnvO2jwymr9Yq4YliTlsEsxZmxnGcsd+eDjlAJcTjMZgHMTjMZgHMTjMZgHMTjMZgHMTjMZgHMTjMZgHMTjMZgHMRmIAmsnSip/brrf/nbjv8A/sVJs3Ku06isSRSXOBUyyJl1ctpqZGeeltjg7bgSq1s+cVK0PQ0DTVok3JxvVVPWDNZes9v4iOt9v4ibSeS6P1VLwJ+UeS6P1VLwJ+Uz6q+sev7fj9FZ+RrHQq/R1N/4O8fxSP1nt/ETaXyZS+qpeBPynHkuj9VS8CflIWiNV+IhcvR+is/I1a6z2/iJz1nt/ETaTyXR+qpeBPyjyXR+qpeBPyk6q+sT7fj9FZ+Rq31nt/ETOvgyp03FfrBTbBpY1hGxkVc4z7hPavJdH6ql4E/KPJVH6ql4E/KQ9EdPmM+kcsxtoXeaS/Pkee3luoqDq6VuUAUnKU9yWfUOXoCjPdqBORmR6FYMcG2ojB7X0YBxoLA7jAycDGc755T0ryVR+qpeBPyjyVR+qpeBPyl8bFKNGk8/E8x6Tjs9ZHmy1QVLfFaOrVgKaajI37fLkSAMcxnJ2nHWZO1tRA1Y3pruMrls4wMAtz56NuczzjlvTo29WslGgWp0y4DU1IyPTiS6PDaJUN1NHdQfMTvGfRLNXio3qKlePDidO2dxTphWmX44nnqkGnq+LUA3aJQqmdlBAG3Mkke3Ge+dNO5Qtp+L2+V84aASoxsSNPfz0jfbHOel+SqP1VLwJ+UeSqP1VLwJ+U4VjDGq7/E41nh6yPOXRGo1S9GhT+hqFcKmRgOBnI2Owb2ZnkAqe38RNpfJVH6ql4E/KPJdH6ql4E/KVS0arqnT12m7ROVFo9a2da8fI1a6z2/iJz1nt/ETaTyXR+qpeBPyjyXR+qpeBPynOqvrG72/H6Kz8jVvrPb+IjrPb+Im0nkuj9VS8CflIHE3t6JRTSolqtREVSKa7NURGfcbgaxy5kge5qr6w9vx+is/I8q+BN839QZ/5N+//wCahPbpj1pxuiqmr1dOjpqLTcjSCgZdYVsKCHGwKdzbbyz4bxUVdQ0sjKzjDY7QWo1PUMe1Tt/UYJ02cLkaVPD0zSVpNq7RRpXo9UJ0jWnD0p50A7gDck4C50oM8lGTge0yTEsMgiIgCIiAIiIAiIgCIiAVPSz+5XH8lv6SWLxKdJGqOlMFVALsqAnTnGSeeAfukTpZ/crj+S39J2Vrd2Wi9PQWpkNhyygg0WTmAf4h3d00P9Ffc+5Gp/t4/c+6JPFdTyZTvp5jnjOn343xOUcEZBBB3BG4P2zH6fRd0H0dUKTUq1CQuO09OoiOozsV6zHf2VUfuid46PEUloLVIWnVd0bAVlDUqgUYQKvZqPqG2OwveJnMpdxKCjwCoBguD2SBkn6LdiVTSFGGBAOwxp7zyL0bbzi4DZJXBcimOwURd+SkNjbvB5wC9WoDjBByNQwQcj0j0icswG52HtmO23Rhwi02ddKrp0KamjZFXVue8rqI9vfuT8XXRiq9TWainGcEls5NJqa1BgZDLqONznJxpzgAZNOurQVsBgGwQwyM4KkMD7wQD9kpm6PuXLGp3ll3fzteoVTv52Oz7lHuF7AIy8OpgaQi41asYyM4x/TbHcNuU5teH06WerQLqOTjv3JP4kn3knmTJEQBETHLn4Q7Cm7U3uEV6btTcaah0srFWXZe4giQ2ltOowlPCKr2GRxMY+cvh3rKeGr+mPnL4d6ynhq/pkXo7yzV7XqvJmTxMaX4R+HkE/GUwMZ7NXbPL92fPzl8O9ZTw1f0xfjvHMWvVeTMniYx85fDvWU8NX9MfOXw71lPDV/TF6O8ava9V5MyeJjHzl8O9ZTw1f0zlfhJ4eeVypx/lq/p9h+6SmngjidnOzV6aaXEyaJjfzi2HrC+Ct+iPnFsPWF8Fb9E7uvcUc7DeiR0vu0FrWpFgHqW9RkXvYKBqx7siWPDbtHTsMG0fRtj91lA1L7xmYZ0t6UWF1bmmlwoqr26Z01hvggqTp5FSR9sncH6Z8Ot6KUFuFIRcE6K3aJ3ZvN7ySftmqShq6Sreq8MsfXE3SttH1WKU/ivPDLHu/NTMImN/OLYesL4K36I+cWw9YXwVv0TLde4w87DejJImNH4RrDmbhdt/Mq/onz85fDvWU8NX9M5fw7S2zi7X5FXsxMniYx85fDvWU8NX9MfOXw71lPDV/TOb0d5bq9r1XkzJ4mMfOXw71lPDV/THzl8O9ZTw1f0xejvGr2vVeTMniU3B+l9pdOaVtWWo6oXKgODpBVS3aA72X75cyU67CuUXF0kqCa+9Iuhd693culrXZXu67qwUkMrVnZWB9BBBmwUTi0s1aKjNeh6baaJJygk6qmPpGtvyFv/AFS48Bj5C3/qlx4DNkolGqQ3s9P3g0nqxyfia6UehF8KdQfFa+Tpx2Dvg7zo+Qt/6pceAzZKJC0OC6WQuX9I6scn4mtvyFv/AFS48Bj5C3/qlx4DNkok6pDeyfeDSerHJ+Jrb8hb/wBUuPAZ32fQq+Utm0uBkLjsHuLZ/qJsXEusbJWU78TByhyja6fYOwtUknTZtwx6Wzweh0XvAjKbWvuy/wDCycb6sHGR3STW6I1hjTa1id8krW0gjzQe/BG/fvjee3xLpylJ1Tp2Hzy5PskqY/x4HiNx0PrAOEta5OGCkpUP/EXcH04zj2c8mF6MXIHatarDqVCqKRBDaFDZOnn52++5B7p7Fxi+6mhUrABjTQvg7Zx3Zkmk+pQ3LIB+8ZkXJXKttqvh6zLHybC7fxps6Oj/AE8RqdE6+lgLa4JZVCnqSMFKanf0Fm1A4zK/5IXnqtx4DNgYllnaSgt/aVS5NspbzXut0PvSrAWtxkqQOwfQZB+Qt/6pceAzZKJTpEefpe6Nx7HJVvLku/zON6lb3Cu6m81t+Qt/6pceAx8hb/1S48BmyUTNqkN7PZ94NJ6scn4mtvyFv/VLjwGPkLf+qXHgM2SiNUhvY94NJ6scn4nkfwS9Grm3vXqXFCrSQ2roGddIJNWiQvvwp+6euRE0QgoK6jyNK0mWk2jtZ0q9wiInZmEREAREQBERAEREAREQCp6Wf3K4/kt/STUrBKIduSUtR79guTIXSz+5XH8lv6SatINR0N5rUtLd2xTB3mh/or7n3I1P9vH7n3ROmlxqmfPzSbKjS+nPa805UkY+3bvxkT7Xi1IkjWuFAJbOF3LADP8A4k+7flK26tbR1VQ9NFQlsIaaqeRJIxgHsjtDBxnBwTPmrZWuMtVxppCmrF1U06bZRaa+MLvkns8zgzOZSyPG6O30iZbZRkAnBII37+y23Psn0GcpxmiQpFWmRUYKh1DtEkAAe/UuPTrX0iY6LO1BCrXBpqGrFE0ZqsOsJbK9nYVDhVUc157SzXg9N2Q0auFU06jgYdnCGmEGc9kZoDO2ThuW8AvInxSUhQCdRAALYA1HG5wNhPuAIiIAiIgCIiAIiIAiIgCIiAIiIAiIgFN0urKLSuhI1NQchcjUQAMkDmQMj75PtWV6WkMDherbS26nSMrkbq2/vlV0z4K1xbnqv21PLJjYsCNL0/8AyU/eBLDgXC/i9BKWdTAaqjcy7tu7E9+/4YmuVzV1R41eGRulzeqxpL4rzwyx7Nn5ruItLotTUbM+5YnaiNWqmKe4FPBGADjGCdyDPql0YpKwftFgUbJ05LIyENkLkbIq4GFwNgJbxMhhKb5LUsadVXSUSmy5XDBERUJ7OcjQp2I355G0m2HDhSNQ5z1tQv39kfwjJ5Z1N6Mu3pkyIAiIgCIiAIiIAiIgCIiAIiIAiIgCIiAJF4nxFLejUuKmeroUnrPgZOlFLNgd5wDJUoen3+F33/QXP/oeAU9K3u+KqHrF7Dh9RQVoU2U3V2jbg1qi5FFCuOwhLdo5Ii5+OcKVqis/EeH01LOlRlF5aIu5ZKhwLhAurZiG2G5jh3F69WlbWVjhWp2tubm4ddSW4agjKiqT26hG+OQBHLO0bpFxmvQtrqzv8P11ncC2ukXQlU9RUPUuvJKmBt3H3yKqlanVyd67deyv99uzHYZvw++StSp16ZzTrU0qoSCCVdQynB3GxG0kSk6Ef4bZf9Dbf+hJdyTkREQBERAEREAREQBERAEREAREQBERAEREASPxGwSvSqW9Uaqdam1JwCRlXUqwyNxsTJEQDz624lX4KwoXhe54YSFo3uC1WzywVKN1jmgyAKg9GMcgPriNxX4xVq2dAtbcNo1TQurjda12yErVtaH8NP8AdZ+/kMjOZnww/wCDXX+ml/uKU7fg1/YXP/db7/ctAMos7RKVNKNMBadJFpoozhVVQqrv6AAJ3REAREQBERAEREAREQBERAEREAREQBERAEREAREQDDPhh/wa6/00v9xSnb8Gv7C5/wC633+5aWfTTo6b6yrWauKRrBAHKlwumoj+aCM+bjn3z76McBNpTq0y4frbu4ucgadIrVWcJz3wDzgFxERAEREAREQBERAEREAREQBERAEREAREQBERAEREAqelZxZVyNvoW/pLG2PYX/SP6CV3Sz+5XH8lv6SZ14Sh1hyQlLWQOZ0pnH4S9/ortfcjS/28fufdElRKmr0lpA47W1Qo5Ksq09K1SzkkYKjqagyMjKz7PSKjp1KXqeaCERmK6n6sBhjY5zsfQZQZiziV9XjSLXFtglyqt51JcBi37rOGbzSdlM7bjilNG0M2GwDgKzZznCjA3Y4OF5nGwgEuJEs+JpVZlQ50hWJ7iHUOpHfuD6JLgCIiAIiIAiIgCIiAIiIAiIgCIiAIiIBSdL7lRa1qZYB3t6hVe9goGoj3ZEn2lRKtIoCrgDqagB5HSAyHHI4P4yv6X8DN1blU/ap2qZzjJwQyZ9DKSPuk/g3DBb0EojfQvab+Jjuz/aSTNcub1dUfxVeGWPribpc1qsaP4rzwyx7Nn5qDwajvlAc5znJB1dbqyCcHPXVfH7p8+RKWMYbljIeqCcNqBLaskhiSCTkZOMSfEyGEjeT11mr2wzbnFSqFPZC5KBtPIDunzX4VTcliGy2CdL1EBK4w+FYAMNK9rnsBJcQCNa8Op0yTTULqCg4zyUEKPZjMkxEAREQBERAEREAREQBERAEREAREQBKDpZ0p+KCnTpUXubq6c07agnZ6xlGpi7nZFC7knuHvxfzCen9yLe64df1Vf4ta3FcXFVVLiiK1uaSO4G4XURk933ZA67fpTfWTovF6dJ6Nwyql1aK5S2qOQBQrIckLqbStTvwM89s6mCfCHxVLilbWFt/aK97WoXFIUyrKKNKtTqvcu2cLTwuAe8nbODjO4AiIgCIiAIiIAiIgCIiAIiIAiIgCIiAIiIAiReJcTp29M1qzBEXmTvn0AAbkn0CUFGveXo1J/YLZj2WI1XVReRIB7NLPcdzynEppOm1kN0LziPGaNuM16tOkO7WwBPuHM/ZKh+mlCoCtKldXKEYY07eo6HOxU6gM94+wyXwzojbUG6xaeuqedaqTVqE951Ny592Jczmlo9y/kjE8I+By4qU7viXxe060rVSmoZ6dH4snW3B6rLZIBwNlyMoM909W8sX3qCf/AK6f6JjHwVdE7mzuuJVbml1aXVdXonUjawKtyScKSRs6nfHnT0iS4tv5n/HgTTiY95eu1/acPqYG5NKvQqbewHSSfZOD02pr+2oXtAd7VLeoVGOfaTI29PLaZFOmrdopCs6KzeaCygt7gefIyLsl/wBZ+kRR7zp4fxejXUNRqU6gIz2WBI945j7ZMlRe9E7Wq3WNRVamdXW080agP8WtCDn3yuqi8sl1KTxCgp3VgRdIv+VhtVx7QDF6UfmWXh/oq1tMoiROGcUp3FMVaLBlOx9Kkc0Yc1Yd4MlyxNNVR0IiJIEREAREQBERAEREAREQDGLWj8cvalWoQ1vY1Opo0yNjWCg1K59JXOkejfkeeTzHejP0de8tm2YXTXS/5qdftBh6cMHX7JkUqstlenpOY7CDxrigt6D1yrPp0hUXm7OwREHoyzAZlY9TiK0+txZu47RtwKqnHegrF8avbpxLbivDVuKLUHLBXA7SnDKQQyup9IYAj3Spbhl+ydUbuiBjBrLQIrEekfSaA3tA2nTlKLwVcOH9m2zs7K0s0pSSaljWuzCmz816dlC24VxFbijTrpkLVQOAdiM81PtB2+ydXGuNJbU9b5LN2adNQWeq+NqaKNyT+EkcPsFo0ko0xhKahFzucDvJ7zKDjSvQvad71NS4pmgbfTSU1KlBtRfrFTlhhhScg7D7eZScY8TNbON53NlcOzoFDo9WuVFW+r1l1gN8WosaNOmCM9U5XtOwzgkkSVT6DWIBAtqRyMZYFj9jMSR9kxhOlt41WrUo07ioFrmmts1t2FUKmA1UHVTq7kkHI3HKegh+zqwQcZwcZG3I4lVlzc+ivaUxuswXhvE2s7qsKlO8o2I7KK6VbldereqrgEohH7uTz9MzezvUqoKlJlqIwyGUgg/dPP8Ag/Ti6qn4uvU1ri5QVaLDCLa51a0qj97SoDADJOd5m/A+DrbUVoqSxBLO586o7HL1D7SYsJV+XZ6wEHuKjilD4pdJeUzpo3NVaF3T7mZzppXAHc2ohT6QRMmmN9M2FRaNkN3urhMj0U6bCrVf2DCgZ23aZJLYYSklsOltYiIlp0IiIAiIgCIiAIiIAiIgFPx3gjVSlag4o3VE/R1CMhlPnUagHnIfwO4kbh3S5dQt7xDaXHLD/sqpxu1KpyI9hOffMhnReWSVUNOqi1EbmrgMD9hlbg61j5HLXSjvzExr5HGkS1jcVrbvFIkVqHu6t+XLuPun2LjiSbNSs6/oZKlSh9hVlb+vdIvtfMv79ZCu9GRRMeHSK5GzcPuM9+mpbsv2NrGfuj5VVPNNjfa/QFpFc930gqY+3uk87H0mLyO3iHR5+ta4tKxt6tQAVAUWrSraRhWZDuGxgageQE6TS4mNtdgwP7xSupX3KGIb7xOflFcnYcPuc92qpbKPtOs4HtxODdcRfZaNpbjnqqVHrkf5dKAb/biVu70V/FTnDifPCejFRa63Fd6GaXWGnSt6IoIGqAB6jHJLMQO+d/FOlKo/xe2Q3Vzy6umezSyfOrVOVMfjOlOij1O1eXVxWJ86lTb4vQ/0aU7RHvbeXlnY06KinRRKaD91FCj34HfJjGVKLDvJSfQVvBOCMjtc3LCrdVQAzAdiivMUKWdwgPfzPMy5iJbGKiqI6SoIiJ0SIiIAiIgCIiAIiIAiIgCIiAIiIAiIgCIiAIiIAiIgCIiAI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4" name="AutoShape 6" descr="data:image/jpeg;base64,/9j/4AAQSkZJRgABAQAAAQABAAD/2wCEAAkGBhQSERUPEBQREREQEBUQEhITFhIRFBAZFhIVFBQQFRUXHCkeFxkmGhYVIC8gJScpLCwvFSAyNzwqNSYrOCkBCQoKDgwOGg8PGi4kHyUsNTUqNSs0NDUsNTUvNDA1LC0sLy8yLDI0KiwtLC8qLCosLSwsKiwtLSwpKiwqLSwvLP/AABEIAQYAwAMBIgACEQEDEQH/xAAcAAEAAgIDAQAAAAAAAAAAAAAABAUGCAEDBwL/xABHEAACAQMCAgUGCwUGBgMAAAABAgADBBESIQUxBhMiQZIVMlFUYXEHFBYXI1OBkaHR0jNCUnOxJDQ1YnK0Q0R0dYKzY2SU/8QAGgEBAAMBAQEAAAAAAAAAAAAAAAEDBAIFBv/EADYRAAIBAQQFCQcFAQAAAAAAAAABAhEDEiGRBBQxUWEFE0FScbHR4fAVFiIyU3KBMzShwfFC/9oADAMBAAIRAxEAPwD3GRvjy9b1ByHNM1B5uGAYK2MHOxZeYHPbODiTIlxwuk7B3QMw23yQQM4Ujky5OcHbIB5gEAVtPpZT2LA6SxGUIqlMK7HrFTJQ4Q7e/wBBkp+kVAFxrJNLzwqVGKjtZbAGdPZbf2e0STU4dTZBTK5Vc6RltsoyHfOfNdh9sg3PRmk2QvWJq2bSz7qdRNMZPZU622XA392AJVPjVJlZlfUEYKcAkksdK4GMtk7DHOdK9Jrc8nLEgEKEqFjkKcaQuc4ZcjG2oZxO1+DpoammU1sGyMkqQQy6c+aARsBjHdifFtwGigACk6VUZJYk6VChjvjOAMnvwM8oBxV6SUFGS5xvuEqNkBWZmGF3UBGyeQ0454nbb8bou4pq/bOeyQykFc5U5GzDS23PbM+fIVDBGjYgjGX2DKysBvsCHbOOZYnnvO2jwymr9Yq4YliTlsEsxZmxnGcsd+eDjlAJcTjMZgHMTjMZgHMTjMZgHMTjMZgHMTjMZgHMTjMZgHMTjMZgHMRmIAmsnSip/brrf/nbjv8A/sVJs3Ku06isSRSXOBUyyJl1ctpqZGeeltjg7bgSq1s+cVK0PQ0DTVok3JxvVVPWDNZes9v4iOt9v4ibSeS6P1VLwJ+UeS6P1VLwJ+Uz6q+sev7fj9FZ+RrHQq/R1N/4O8fxSP1nt/ETaXyZS+qpeBPynHkuj9VS8CflIWiNV+IhcvR+is/I1a6z2/iJz1nt/ETaTyXR+qpeBPyjyXR+qpeBPyk6q+sT7fj9FZ+Rq31nt/ETOvgyp03FfrBTbBpY1hGxkVc4z7hPavJdH6ql4E/KPJVH6ql4E/KQ9EdPmM+kcsxtoXeaS/Pkee3luoqDq6VuUAUnKU9yWfUOXoCjPdqBORmR6FYMcG2ojB7X0YBxoLA7jAycDGc755T0ryVR+qpeBPyjyVR+qpeBPyl8bFKNGk8/E8x6Tjs9ZHmy1QVLfFaOrVgKaajI37fLkSAMcxnJ2nHWZO1tRA1Y3pruMrls4wMAtz56NuczzjlvTo29WslGgWp0y4DU1IyPTiS6PDaJUN1NHdQfMTvGfRLNXio3qKlePDidO2dxTphWmX44nnqkGnq+LUA3aJQqmdlBAG3Mkke3Ge+dNO5Qtp+L2+V84aASoxsSNPfz0jfbHOel+SqP1VLwJ+UeSqP1VLwJ+U4VjDGq7/E41nh6yPOXRGo1S9GhT+hqFcKmRgOBnI2Owb2ZnkAqe38RNpfJVH6ql4E/KPJdH6ql4E/KVS0arqnT12m7ROVFo9a2da8fI1a6z2/iJz1nt/ETaTyXR+qpeBPyjyXR+qpeBPynOqvrG72/H6Kz8jVvrPb+IjrPb+Im0nkuj9VS8CflIHE3t6JRTSolqtREVSKa7NURGfcbgaxy5kge5qr6w9vx+is/I8q+BN839QZ/5N+//wCahPbpj1pxuiqmr1dOjpqLTcjSCgZdYVsKCHGwKdzbbyz4bxUVdQ0sjKzjDY7QWo1PUMe1Tt/UYJ02cLkaVPD0zSVpNq7RRpXo9UJ0jWnD0p50A7gDck4C50oM8lGTge0yTEsMgiIgCIiAIiIAiIgCIiAVPSz+5XH8lv6SWLxKdJGqOlMFVALsqAnTnGSeeAfukTpZ/crj+S39J2Vrd2Wi9PQWpkNhyygg0WTmAf4h3d00P9Ffc+5Gp/t4/c+6JPFdTyZTvp5jnjOn343xOUcEZBBB3BG4P2zH6fRd0H0dUKTUq1CQuO09OoiOozsV6zHf2VUfuid46PEUloLVIWnVd0bAVlDUqgUYQKvZqPqG2OwveJnMpdxKCjwCoBguD2SBkn6LdiVTSFGGBAOwxp7zyL0bbzi4DZJXBcimOwURd+SkNjbvB5wC9WoDjBByNQwQcj0j0icswG52HtmO23Rhwi02ddKrp0KamjZFXVue8rqI9vfuT8XXRiq9TWainGcEls5NJqa1BgZDLqONznJxpzgAZNOurQVsBgGwQwyM4KkMD7wQD9kpm6PuXLGp3ll3fzteoVTv52Oz7lHuF7AIy8OpgaQi41asYyM4x/TbHcNuU5teH06WerQLqOTjv3JP4kn3knmTJEQBETHLn4Q7Cm7U3uEV6btTcaah0srFWXZe4giQ2ltOowlPCKr2GRxMY+cvh3rKeGr+mPnL4d6ynhq/pkXo7yzV7XqvJmTxMaX4R+HkE/GUwMZ7NXbPL92fPzl8O9ZTw1f0xfjvHMWvVeTMniYx85fDvWU8NX9MfOXw71lPDV/TF6O8ava9V5MyeJjHzl8O9ZTw1f0zlfhJ4eeVypx/lq/p9h+6SmngjidnOzV6aaXEyaJjfzi2HrC+Ct+iPnFsPWF8Fb9E7uvcUc7DeiR0vu0FrWpFgHqW9RkXvYKBqx7siWPDbtHTsMG0fRtj91lA1L7xmYZ0t6UWF1bmmlwoqr26Z01hvggqTp5FSR9sncH6Z8Ot6KUFuFIRcE6K3aJ3ZvN7ySftmqShq6Sreq8MsfXE3SttH1WKU/ivPDLHu/NTMImN/OLYesL4K36I+cWw9YXwVv0TLde4w87DejJImNH4RrDmbhdt/Mq/onz85fDvWU8NX9M5fw7S2zi7X5FXsxMniYx85fDvWU8NX9MfOXw71lPDV/TOb0d5bq9r1XkzJ4mMfOXw71lPDV/THzl8O9ZTw1f0xejvGr2vVeTMniU3B+l9pdOaVtWWo6oXKgODpBVS3aA72X75cyU67CuUXF0kqCa+9Iuhd693culrXZXu67qwUkMrVnZWB9BBBmwUTi0s1aKjNeh6baaJJygk6qmPpGtvyFv/AFS48Bj5C3/qlx4DNkolGqQ3s9P3g0nqxyfia6UehF8KdQfFa+Tpx2Dvg7zo+Qt/6pceAzZKJC0OC6WQuX9I6scn4mtvyFv/AFS48Bj5C3/qlx4DNkok6pDeyfeDSerHJ+Jrb8hb/wBUuPAZ32fQq+Utm0uBkLjsHuLZ/qJsXEusbJWU78TByhyja6fYOwtUknTZtwx6Wzweh0XvAjKbWvuy/wDCycb6sHGR3STW6I1hjTa1id8krW0gjzQe/BG/fvjee3xLpylJ1Tp2Hzy5PskqY/x4HiNx0PrAOEta5OGCkpUP/EXcH04zj2c8mF6MXIHatarDqVCqKRBDaFDZOnn52++5B7p7Fxi+6mhUrABjTQvg7Zx3Zkmk+pQ3LIB+8ZkXJXKttqvh6zLHybC7fxps6Oj/AE8RqdE6+lgLa4JZVCnqSMFKanf0Fm1A4zK/5IXnqtx4DNgYllnaSgt/aVS5NspbzXut0PvSrAWtxkqQOwfQZB+Qt/6pceAzZKJTpEefpe6Nx7HJVvLku/zON6lb3Cu6m81t+Qt/6pceAx8hb/1S48BmyUTNqkN7PZ94NJ6scn4mtvyFv/VLjwGPkLf+qXHgM2SiNUhvY94NJ6scn4nkfwS9Grm3vXqXFCrSQ2roGddIJNWiQvvwp+6euRE0QgoK6jyNK0mWk2jtZ0q9wiInZmEREAREQBERAEREAREQCp6Wf3K4/kt/STUrBKIduSUtR79guTIXSz+5XH8lv6SatINR0N5rUtLd2xTB3mh/or7n3I1P9vH7n3ROmlxqmfPzSbKjS+nPa805UkY+3bvxkT7Xi1IkjWuFAJbOF3LADP8A4k+7flK26tbR1VQ9NFQlsIaaqeRJIxgHsjtDBxnBwTPmrZWuMtVxppCmrF1U06bZRaa+MLvkns8zgzOZSyPG6O30iZbZRkAnBII37+y23Psn0GcpxmiQpFWmRUYKh1DtEkAAe/UuPTrX0iY6LO1BCrXBpqGrFE0ZqsOsJbK9nYVDhVUc157SzXg9N2Q0auFU06jgYdnCGmEGc9kZoDO2ThuW8AvInxSUhQCdRAALYA1HG5wNhPuAIiIAiIgCIiAIiIAiIgCIiAIiIAiIgFN0urKLSuhI1NQchcjUQAMkDmQMj75PtWV6WkMDherbS26nSMrkbq2/vlV0z4K1xbnqv21PLJjYsCNL0/8AyU/eBLDgXC/i9BKWdTAaqjcy7tu7E9+/4YmuVzV1R41eGRulzeqxpL4rzwyx7Nn5ruItLotTUbM+5YnaiNWqmKe4FPBGADjGCdyDPql0YpKwftFgUbJ05LIyENkLkbIq4GFwNgJbxMhhKb5LUsadVXSUSmy5XDBERUJ7OcjQp2I355G0m2HDhSNQ5z1tQv39kfwjJ5Z1N6Mu3pkyIAiIgCIiAIiIAiIgCIiAIiIAiIgCIiAJF4nxFLejUuKmeroUnrPgZOlFLNgd5wDJUoen3+F33/QXP/oeAU9K3u+KqHrF7Dh9RQVoU2U3V2jbg1qi5FFCuOwhLdo5Ii5+OcKVqis/EeH01LOlRlF5aIu5ZKhwLhAurZiG2G5jh3F69WlbWVjhWp2tubm4ddSW4agjKiqT26hG+OQBHLO0bpFxmvQtrqzv8P11ncC2ukXQlU9RUPUuvJKmBt3H3yKqlanVyd67deyv99uzHYZvw++StSp16ZzTrU0qoSCCVdQynB3GxG0kSk6Ef4bZf9Dbf+hJdyTkREQBERAEREAREQBERAEREAREQBERAEREASPxGwSvSqW9Uaqdam1JwCRlXUqwyNxsTJEQDz624lX4KwoXhe54YSFo3uC1WzywVKN1jmgyAKg9GMcgPriNxX4xVq2dAtbcNo1TQurjda12yErVtaH8NP8AdZ+/kMjOZnww/wCDXX+ml/uKU7fg1/YXP/db7/ctAMos7RKVNKNMBadJFpoozhVVQqrv6AAJ3REAREQBERAEREAREQBERAEREAREQBERAEREAREQDDPhh/wa6/00v9xSnb8Gv7C5/wC633+5aWfTTo6b6yrWauKRrBAHKlwumoj+aCM+bjn3z76McBNpTq0y4frbu4ucgadIrVWcJz3wDzgFxERAEREAREQBERAEREAREQBERAEREAREQBERAEREAqelZxZVyNvoW/pLG2PYX/SP6CV3Sz+5XH8lv6SZ14Sh1hyQlLWQOZ0pnH4S9/ortfcjS/28fufdElRKmr0lpA47W1Qo5Ksq09K1SzkkYKjqagyMjKz7PSKjp1KXqeaCERmK6n6sBhjY5zsfQZQZiziV9XjSLXFtglyqt51JcBi37rOGbzSdlM7bjilNG0M2GwDgKzZznCjA3Y4OF5nGwgEuJEs+JpVZlQ50hWJ7iHUOpHfuD6JLgCIiAIiIAiIgCIiAIiIAiIgCIiAIiIBSdL7lRa1qZYB3t6hVe9goGoj3ZEn2lRKtIoCrgDqagB5HSAyHHI4P4yv6X8DN1blU/ap2qZzjJwQyZ9DKSPuk/g3DBb0EojfQvab+Jjuz/aSTNcub1dUfxVeGWPribpc1qsaP4rzwyx7Nn5qDwajvlAc5znJB1dbqyCcHPXVfH7p8+RKWMYbljIeqCcNqBLaskhiSCTkZOMSfEyGEjeT11mr2wzbnFSqFPZC5KBtPIDunzX4VTcliGy2CdL1EBK4w+FYAMNK9rnsBJcQCNa8Op0yTTULqCg4zyUEKPZjMkxEAREQBERAEREAREQBERAEREAREQBKDpZ0p+KCnTpUXubq6c07agnZ6xlGpi7nZFC7knuHvxfzCen9yLe64df1Vf4ta3FcXFVVLiiK1uaSO4G4XURk933ZA67fpTfWTovF6dJ6Nwyql1aK5S2qOQBQrIckLqbStTvwM89s6mCfCHxVLilbWFt/aK97WoXFIUyrKKNKtTqvcu2cLTwuAe8nbODjO4AiIgCIiAIiIAiIgCIiAIiIAiIgCIiAIiIAiReJcTp29M1qzBEXmTvn0AAbkn0CUFGveXo1J/YLZj2WI1XVReRIB7NLPcdzynEppOm1kN0LziPGaNuM16tOkO7WwBPuHM/ZKh+mlCoCtKldXKEYY07eo6HOxU6gM94+wyXwzojbUG6xaeuqedaqTVqE951Ny592Jczmlo9y/kjE8I+By4qU7viXxe060rVSmoZ6dH4snW3B6rLZIBwNlyMoM909W8sX3qCf/AK6f6JjHwVdE7mzuuJVbml1aXVdXonUjawKtyScKSRs6nfHnT0iS4tv5n/HgTTiY95eu1/acPqYG5NKvQqbewHSSfZOD02pr+2oXtAd7VLeoVGOfaTI29PLaZFOmrdopCs6KzeaCygt7gefIyLsl/wBZ+kRR7zp4fxejXUNRqU6gIz2WBI945j7ZMlRe9E7Wq3WNRVamdXW080agP8WtCDn3yuqi8sl1KTxCgp3VgRdIv+VhtVx7QDF6UfmWXh/oq1tMoiROGcUp3FMVaLBlOx9Kkc0Yc1Yd4MlyxNNVR0IiJIEREAREQBERAEREAREQDGLWj8cvalWoQ1vY1Opo0yNjWCg1K59JXOkejfkeeTzHejP0de8tm2YXTXS/5qdftBh6cMHX7JkUqstlenpOY7CDxrigt6D1yrPp0hUXm7OwREHoyzAZlY9TiK0+txZu47RtwKqnHegrF8avbpxLbivDVuKLUHLBXA7SnDKQQyup9IYAj3Spbhl+ydUbuiBjBrLQIrEekfSaA3tA2nTlKLwVcOH9m2zs7K0s0pSSaljWuzCmz816dlC24VxFbijTrpkLVQOAdiM81PtB2+ydXGuNJbU9b5LN2adNQWeq+NqaKNyT+EkcPsFo0ko0xhKahFzucDvJ7zKDjSvQvad71NS4pmgbfTSU1KlBtRfrFTlhhhScg7D7eZScY8TNbON53NlcOzoFDo9WuVFW+r1l1gN8WosaNOmCM9U5XtOwzgkkSVT6DWIBAtqRyMZYFj9jMSR9kxhOlt41WrUo07ioFrmmts1t2FUKmA1UHVTq7kkHI3HKegh+zqwQcZwcZG3I4lVlzc+ivaUxuswXhvE2s7qsKlO8o2I7KK6VbldereqrgEohH7uTz9MzezvUqoKlJlqIwyGUgg/dPP8Ag/Ti6qn4uvU1ri5QVaLDCLa51a0qj97SoDADJOd5m/A+DrbUVoqSxBLO586o7HL1D7SYsJV+XZ6wEHuKjilD4pdJeUzpo3NVaF3T7mZzppXAHc2ohT6QRMmmN9M2FRaNkN3urhMj0U6bCrVf2DCgZ23aZJLYYSklsOltYiIlp0IiIAiIgCIiAIiIAiIgFPx3gjVSlag4o3VE/R1CMhlPnUagHnIfwO4kbh3S5dQt7xDaXHLD/sqpxu1KpyI9hOffMhnReWSVUNOqi1EbmrgMD9hlbg61j5HLXSjvzExr5HGkS1jcVrbvFIkVqHu6t+XLuPun2LjiSbNSs6/oZKlSh9hVlb+vdIvtfMv79ZCu9GRRMeHSK5GzcPuM9+mpbsv2NrGfuj5VVPNNjfa/QFpFc930gqY+3uk87H0mLyO3iHR5+ta4tKxt6tQAVAUWrSraRhWZDuGxgageQE6TS4mNtdgwP7xSupX3KGIb7xOflFcnYcPuc92qpbKPtOs4HtxODdcRfZaNpbjnqqVHrkf5dKAb/biVu70V/FTnDifPCejFRa63Fd6GaXWGnSt6IoIGqAB6jHJLMQO+d/FOlKo/xe2Q3Vzy6umezSyfOrVOVMfjOlOij1O1eXVxWJ86lTb4vQ/0aU7RHvbeXlnY06KinRRKaD91FCj34HfJjGVKLDvJSfQVvBOCMjtc3LCrdVQAzAdiivMUKWdwgPfzPMy5iJbGKiqI6SoIiJ0SIiIAiIgCIiAIiIAiIgCIiAIiIAiIgCIiAIiIAiIgCIiAI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6" name="Picture 8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075" y="1095374"/>
            <a:ext cx="4276725" cy="5838826"/>
          </a:xfrm>
          <a:prstGeom prst="rect">
            <a:avLst/>
          </a:prstGeom>
          <a:noFill/>
        </p:spPr>
      </p:pic>
      <p:pic>
        <p:nvPicPr>
          <p:cNvPr id="94218" name="Picture 10" descr="http://bioinfosu.okstate.edu/UM/NAPSWeb/Lec.htmlfolder/lambdage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" y="1912201"/>
            <a:ext cx="3578225" cy="418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93037" cy="1462087"/>
          </a:xfrm>
        </p:spPr>
        <p:txBody>
          <a:bodyPr/>
          <a:lstStyle/>
          <a:p>
            <a:r>
              <a:rPr lang="en-ZA" sz="5400" b="1" dirty="0">
                <a:latin typeface="Arial" pitchFamily="34" charset="0"/>
              </a:rPr>
              <a:t>COSMID VECTOR</a:t>
            </a:r>
            <a:endParaRPr lang="en-GB" sz="5400" b="1" dirty="0">
              <a:latin typeface="Arial" pitchFamily="34" charset="0"/>
            </a:endParaRPr>
          </a:p>
        </p:txBody>
      </p:sp>
      <p:sp>
        <p:nvSpPr>
          <p:cNvPr id="10240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4800600"/>
            <a:ext cx="83820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cosmid</a:t>
            </a:r>
            <a:r>
              <a:rPr lang="en-US" sz="2400" dirty="0" smtClean="0"/>
              <a:t> vector is a combination of the plasmid vector and the COS site which allows the target DNA to be inserted into the λ head. It has the following advantages:</a:t>
            </a:r>
          </a:p>
          <a:p>
            <a:pPr lvl="1"/>
            <a:r>
              <a:rPr lang="en-US" sz="2400" dirty="0" smtClean="0"/>
              <a:t>High transformation efficiency.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err="1" smtClean="0"/>
              <a:t>cosmid</a:t>
            </a:r>
            <a:r>
              <a:rPr lang="en-US" sz="2400" dirty="0" smtClean="0"/>
              <a:t> vector can carry up to 45 kb whereas plasmid and λ phage vectors are limited to 25 kb.</a:t>
            </a:r>
          </a:p>
          <a:p>
            <a:pPr>
              <a:lnSpc>
                <a:spcPct val="80000"/>
              </a:lnSpc>
            </a:pPr>
            <a:endParaRPr lang="en-ZA" sz="2400" dirty="0" smtClean="0"/>
          </a:p>
        </p:txBody>
      </p:sp>
      <p:pic>
        <p:nvPicPr>
          <p:cNvPr id="93186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599"/>
            <a:ext cx="6134100" cy="373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ZA" sz="4000" b="1" dirty="0">
                <a:latin typeface="Arial" pitchFamily="34" charset="0"/>
              </a:rPr>
              <a:t>Yeast Artificial Chromosomes</a:t>
            </a:r>
            <a:r>
              <a:rPr lang="en-ZA" dirty="0"/>
              <a:t> </a:t>
            </a:r>
          </a:p>
        </p:txBody>
      </p:sp>
      <p:pic>
        <p:nvPicPr>
          <p:cNvPr id="90114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0317" y="1524000"/>
            <a:ext cx="3550283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228600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yeast artificial chromosome (YAC) vector is capable of carrying a large DNA fragment (up </a:t>
            </a:r>
            <a:r>
              <a:rPr lang="en-US" sz="2400" smtClean="0"/>
              <a:t>to 200 Kb</a:t>
            </a:r>
            <a:r>
              <a:rPr lang="en-US" sz="2400" dirty="0" smtClean="0"/>
              <a:t>), but its transformation efficiency is very low.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5219700" y="61706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rgbClr val="DDDDDD"/>
              </a:solidFill>
            </a:endParaRPr>
          </a:p>
        </p:txBody>
      </p:sp>
      <p:pic>
        <p:nvPicPr>
          <p:cNvPr id="50179" name="Picture 5" descr="la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r>
              <a:rPr lang="en-US" b="1" dirty="0" smtClean="0"/>
              <a:t>Types of vectors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038600"/>
            <a:ext cx="4495800" cy="213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Bacterial plasmid </a:t>
            </a:r>
          </a:p>
          <a:p>
            <a:r>
              <a:rPr lang="en-US" sz="2400" dirty="0" err="1" smtClean="0"/>
              <a:t>bacteriophage</a:t>
            </a:r>
            <a:endParaRPr lang="en-US" sz="2400" dirty="0" smtClean="0"/>
          </a:p>
          <a:p>
            <a:r>
              <a:rPr lang="en-US" sz="2400" dirty="0" err="1" smtClean="0"/>
              <a:t>Cosmids</a:t>
            </a:r>
            <a:endParaRPr lang="en-US" sz="2400" dirty="0" smtClean="0"/>
          </a:p>
          <a:p>
            <a:r>
              <a:rPr lang="en-US" sz="2400" dirty="0" smtClean="0"/>
              <a:t>yeast artificial chromosome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72200" y="3990707"/>
            <a:ext cx="19812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6-12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25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35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200-1000</a:t>
            </a:r>
            <a:endParaRPr lang="en-US" sz="2400" dirty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876656" y="3207603"/>
            <a:ext cx="3429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Maximum insert size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dirty="0" err="1">
                <a:solidFill>
                  <a:schemeClr val="accent2"/>
                </a:solidFill>
              </a:rPr>
              <a:t>kilobases</a:t>
            </a:r>
            <a:r>
              <a:rPr lang="en-US" sz="2400" dirty="0">
                <a:solidFill>
                  <a:schemeClr val="accent2"/>
                </a:solidFill>
              </a:rPr>
              <a:t> or kb [1000bp])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126523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types of cloning vectors are used for different types of cloning experiments.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vector is chosen according to the size and type of DNA to be cloned 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343400" cy="1752600"/>
          </a:xfrm>
        </p:spPr>
        <p:txBody>
          <a:bodyPr/>
          <a:lstStyle/>
          <a:p>
            <a:r>
              <a:rPr lang="en-US" b="1" dirty="0"/>
              <a:t>Bacterial plasmids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114800" cy="3962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Most bacterial DNA is on a single large chromosome, but some DNA is in a small circle called a </a:t>
            </a:r>
            <a:r>
              <a:rPr lang="en-US" b="1" u="sng" dirty="0"/>
              <a:t>plasmid</a:t>
            </a:r>
            <a:r>
              <a:rPr lang="en-US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3077" name="Picture 5" descr="ecoli lysed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099910"/>
            <a:ext cx="3886200" cy="530088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662" y="4737100"/>
            <a:ext cx="2039938" cy="17399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343400"/>
            <a:ext cx="1273336" cy="232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Bacterial Plasmids in Nature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3733800" cy="48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Occur naturally in </a:t>
            </a:r>
            <a:r>
              <a:rPr lang="en-US" sz="2400" dirty="0" smtClean="0"/>
              <a:t>bacteria and </a:t>
            </a:r>
            <a:r>
              <a:rPr lang="en-US" sz="2400" dirty="0"/>
              <a:t>usually carry genes that are useful but not essential to </a:t>
            </a:r>
            <a:r>
              <a:rPr lang="en-US" sz="2400" dirty="0" smtClean="0"/>
              <a:t>survival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There can be as many as several hundred copies of a single plasmid in each bacteria.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altLang="en-US" sz="2400" dirty="0" smtClean="0"/>
              <a:t>They can replicate independently of the host cell.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609600" indent="-14288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49156" name="Picture 4" descr="Plasmid 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958784" cy="3124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4">
            <a:lum bright="2000"/>
          </a:blip>
          <a:srcRect l="13953" t="21885" r="12791"/>
          <a:stretch>
            <a:fillRect/>
          </a:stretch>
        </p:blipFill>
        <p:spPr bwMode="auto">
          <a:xfrm>
            <a:off x="4572000" y="4572000"/>
            <a:ext cx="449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845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Size and copy number</a:t>
            </a:r>
            <a:endParaRPr lang="en-US" sz="4000" b="1" dirty="0"/>
          </a:p>
        </p:txBody>
      </p:sp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066800"/>
            <a:ext cx="7315199" cy="32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755" y="4495800"/>
            <a:ext cx="467244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143000" y="3438615"/>
            <a:ext cx="7543800" cy="32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charset="0"/>
              </a:rPr>
              <a:t>Small size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charset="0"/>
              </a:rPr>
              <a:t>Origin of replication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charset="0"/>
              </a:rPr>
              <a:t>Multiple cloning site (MCS)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charset="0"/>
              </a:rPr>
              <a:t>Selectable marker genes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charset="0"/>
              </a:rPr>
              <a:t>Some are expression vectors and have sequences that allow RNA polymerase to transcribe genes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charset="0"/>
              </a:rPr>
              <a:t>DNA sequencing primers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14400" y="2743200"/>
            <a:ext cx="619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atin typeface="Arial" charset="0"/>
              </a:rPr>
              <a:t>Features of many modern Plasmids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524000"/>
            <a:ext cx="800100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Plasmid vectors are used to clone DNA ranging in size from several base pairs to several thousands of base pairs (100bp -10kb).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6" descr="puc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38911" y="2365375"/>
            <a:ext cx="2928889" cy="3044825"/>
          </a:xfrm>
          <a:prstGeom prst="rect">
            <a:avLst/>
          </a:prstGeom>
          <a:noFill/>
          <a:ln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290513"/>
            <a:ext cx="7793037" cy="1462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PLASMID VECTORS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93037" cy="1462087"/>
          </a:xfrm>
        </p:spPr>
        <p:txBody>
          <a:bodyPr/>
          <a:lstStyle/>
          <a:p>
            <a:r>
              <a:rPr lang="en-ZA" sz="5400" dirty="0">
                <a:latin typeface="Arial" pitchFamily="34" charset="0"/>
              </a:rPr>
              <a:t>SELECTIVE MARKER</a:t>
            </a:r>
            <a:endParaRPr lang="en-GB" sz="5400" dirty="0">
              <a:latin typeface="Arial" pitchFamily="34" charset="0"/>
            </a:endParaRPr>
          </a:p>
        </p:txBody>
      </p:sp>
      <p:pic>
        <p:nvPicPr>
          <p:cNvPr id="22534" name="Picture 6" descr="selecti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57950" y="2771775"/>
            <a:ext cx="2457450" cy="2638425"/>
          </a:xfrm>
          <a:noFill/>
          <a:ln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89"/>
          <a:stretch>
            <a:fillRect/>
          </a:stretch>
        </p:blipFill>
        <p:spPr bwMode="auto">
          <a:xfrm>
            <a:off x="457201" y="1219201"/>
            <a:ext cx="5334000" cy="555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>
                <a:latin typeface="Arial" pitchFamily="34" charset="0"/>
              </a:rPr>
              <a:t>ORIGIN OF REPLICATION</a:t>
            </a:r>
            <a:endParaRPr lang="en-GB" sz="4800"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ZA" sz="2400" b="1"/>
              <a:t>Origin of replication</a:t>
            </a:r>
            <a:r>
              <a:rPr lang="en-ZA" sz="2400"/>
              <a:t> is a DNA segment recognized by the cellular DNA-replication enzymes. </a:t>
            </a:r>
          </a:p>
          <a:p>
            <a:r>
              <a:rPr lang="en-ZA" sz="2400"/>
              <a:t>Without replication origin, DNA cannot be replicated in the cell.</a:t>
            </a:r>
          </a:p>
        </p:txBody>
      </p:sp>
      <p:pic>
        <p:nvPicPr>
          <p:cNvPr id="23559" name="Picture 7" descr="o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68963" y="2603500"/>
            <a:ext cx="2762250" cy="294322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833</Words>
  <Application>Microsoft Office PowerPoint</Application>
  <PresentationFormat>On-screen Show (4:3)</PresentationFormat>
  <Paragraphs>107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CLONING VECTORS</vt:lpstr>
      <vt:lpstr>Types of vectors</vt:lpstr>
      <vt:lpstr>Bacterial plasmids</vt:lpstr>
      <vt:lpstr>Bacterial Plasmids in Nature</vt:lpstr>
      <vt:lpstr>Slide 6</vt:lpstr>
      <vt:lpstr>Slide 7</vt:lpstr>
      <vt:lpstr>SELECTIVE MARKER</vt:lpstr>
      <vt:lpstr>ORIGIN OF REPLICATION</vt:lpstr>
      <vt:lpstr>MULTIPLE CLONING SITE</vt:lpstr>
      <vt:lpstr>MULTIPLE CLONING SITE</vt:lpstr>
      <vt:lpstr>Practical Features of DNA Cloning Vectors (Plasmids)</vt:lpstr>
      <vt:lpstr>Slide 13</vt:lpstr>
      <vt:lpstr>Slide 14</vt:lpstr>
      <vt:lpstr>Plasmid Isolation from Bacteria </vt:lpstr>
      <vt:lpstr>Plasmid DNA isolation</vt:lpstr>
      <vt:lpstr>2- فصل DNA البلازميدات بناء على الشكل:</vt:lpstr>
      <vt:lpstr>Slide 18</vt:lpstr>
      <vt:lpstr>Alkaline denaturation </vt:lpstr>
      <vt:lpstr>Slide 20</vt:lpstr>
      <vt:lpstr>BACTERIOPHAGE LAMBDA</vt:lpstr>
      <vt:lpstr>BACTERIOPHAGE LAMBDA</vt:lpstr>
      <vt:lpstr>COSMID VECTOR</vt:lpstr>
      <vt:lpstr>Yeast Artificial Chromosomes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</dc:creator>
  <cp:lastModifiedBy>Amir</cp:lastModifiedBy>
  <cp:revision>99</cp:revision>
  <dcterms:created xsi:type="dcterms:W3CDTF">2013-12-01T17:09:11Z</dcterms:created>
  <dcterms:modified xsi:type="dcterms:W3CDTF">2014-12-15T20:07:02Z</dcterms:modified>
</cp:coreProperties>
</file>