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43" r:id="rId2"/>
    <p:sldId id="274" r:id="rId3"/>
    <p:sldId id="344" r:id="rId4"/>
    <p:sldId id="275" r:id="rId5"/>
    <p:sldId id="309" r:id="rId6"/>
    <p:sldId id="276" r:id="rId7"/>
    <p:sldId id="277" r:id="rId8"/>
    <p:sldId id="310" r:id="rId9"/>
    <p:sldId id="307" r:id="rId10"/>
    <p:sldId id="278" r:id="rId11"/>
    <p:sldId id="279" r:id="rId12"/>
    <p:sldId id="280" r:id="rId13"/>
    <p:sldId id="288" r:id="rId14"/>
    <p:sldId id="281" r:id="rId15"/>
    <p:sldId id="282" r:id="rId16"/>
    <p:sldId id="286" r:id="rId17"/>
    <p:sldId id="287" r:id="rId18"/>
    <p:sldId id="323" r:id="rId19"/>
    <p:sldId id="312" r:id="rId20"/>
    <p:sldId id="311" r:id="rId21"/>
    <p:sldId id="289" r:id="rId22"/>
    <p:sldId id="297" r:id="rId23"/>
    <p:sldId id="298" r:id="rId24"/>
    <p:sldId id="299" r:id="rId25"/>
    <p:sldId id="300" r:id="rId26"/>
    <p:sldId id="301" r:id="rId27"/>
    <p:sldId id="302" r:id="rId28"/>
    <p:sldId id="313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5" r:id="rId39"/>
  </p:sldIdLst>
  <p:sldSz cx="12192000" cy="6858000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BD57C70-28C3-46BA-B1EC-8DDE837AAC29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D4B4463-03C3-4EAC-89E3-D2FC57EBA53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736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57CC72-35E9-4F6E-AADD-969A1B2EDBFF}" type="slidenum">
              <a:rPr lang="ar-SA" smtClean="0">
                <a:latin typeface="Arial" pitchFamily="34" charset="0"/>
              </a:rPr>
              <a:pPr/>
              <a:t>1</a:t>
            </a:fld>
            <a:endParaRPr lang="nl-NL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E5F744D-486C-4B3B-8922-525C85A4C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820AB4-138F-4E98-933C-59A6FC054E69}" type="slidenum">
              <a:rPr lang="en-US" altLang="ar-EG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ar-EG">
              <a:latin typeface="Tahoma" panose="020B060403050404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81E430B-8F67-4319-A11C-6FE8647BBB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8458827-1780-4AE7-B414-1D8065E26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545997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299DE-271C-477B-92C6-14B7F9AF3C8E}" type="slidenum">
              <a:rPr lang="ar-SA" smtClean="0">
                <a:latin typeface="Arial" pitchFamily="34" charset="0"/>
              </a:rPr>
              <a:pPr/>
              <a:t>38</a:t>
            </a:fld>
            <a:endParaRPr lang="nl-NL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6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B0437-E8D9-4D5A-BAF1-A47B175FA9B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>
                <a:latin typeface="Monotype Corsiva" pitchFamily="66" charset="0"/>
              </a:rPr>
              <a:t>DNA nucleotides, the building blocks for the new DNA </a:t>
            </a:r>
          </a:p>
          <a:p>
            <a:pPr lvl="1" eaLnBrk="1" hangingPunct="1"/>
            <a:r>
              <a:rPr lang="en-US" i="1">
                <a:latin typeface="Monotype Corsiva" pitchFamily="66" charset="0"/>
              </a:rPr>
              <a:t>Template</a:t>
            </a:r>
            <a:r>
              <a:rPr lang="en-US">
                <a:latin typeface="Monotype Corsiva" pitchFamily="66" charset="0"/>
              </a:rPr>
              <a:t> DNA, the DNA sequence that you want to amplify </a:t>
            </a:r>
          </a:p>
          <a:p>
            <a:pPr lvl="1" eaLnBrk="1" hangingPunct="1"/>
            <a:r>
              <a:rPr lang="en-US" i="1">
                <a:latin typeface="Monotype Corsiva" pitchFamily="66" charset="0"/>
              </a:rPr>
              <a:t>Primers</a:t>
            </a:r>
            <a:r>
              <a:rPr lang="en-US">
                <a:latin typeface="Monotype Corsiva" pitchFamily="66" charset="0"/>
              </a:rPr>
              <a:t>, single-stranded DNAs between </a:t>
            </a:r>
            <a:r>
              <a:rPr lang="en-US" altLang="zh-CN">
                <a:latin typeface="Monotype Corsiva" pitchFamily="66" charset="0"/>
              </a:rPr>
              <a:t>18</a:t>
            </a:r>
            <a:r>
              <a:rPr lang="en-US">
                <a:latin typeface="Monotype Corsiva" pitchFamily="66" charset="0"/>
              </a:rPr>
              <a:t> and </a:t>
            </a:r>
            <a:r>
              <a:rPr lang="en-US" altLang="zh-CN">
                <a:latin typeface="Monotype Corsiva" pitchFamily="66" charset="0"/>
              </a:rPr>
              <a:t>30</a:t>
            </a:r>
            <a:r>
              <a:rPr lang="en-US">
                <a:latin typeface="Monotype Corsiva" pitchFamily="66" charset="0"/>
              </a:rPr>
              <a:t> nucleotides</a:t>
            </a:r>
            <a:r>
              <a:rPr lang="en-US" altLang="zh-CN">
                <a:latin typeface="Monotype Corsiva" pitchFamily="66" charset="0"/>
              </a:rPr>
              <a:t> </a:t>
            </a:r>
            <a:r>
              <a:rPr lang="en-US">
                <a:latin typeface="Monotype Corsiva" pitchFamily="66" charset="0"/>
              </a:rPr>
              <a:t>long (oligonucleotides) that are complementary to a short</a:t>
            </a:r>
            <a:r>
              <a:rPr lang="en-US" altLang="zh-CN">
                <a:latin typeface="Monotype Corsiva" pitchFamily="66" charset="0"/>
              </a:rPr>
              <a:t> </a:t>
            </a:r>
            <a:r>
              <a:rPr lang="en-US">
                <a:latin typeface="Monotype Corsiva" pitchFamily="66" charset="0"/>
              </a:rPr>
              <a:t>region on either side of the template DNA </a:t>
            </a:r>
          </a:p>
          <a:p>
            <a:pPr lvl="1" eaLnBrk="1" hangingPunct="1"/>
            <a:r>
              <a:rPr lang="en-US">
                <a:latin typeface="Monotype Corsiva" pitchFamily="66" charset="0"/>
              </a:rPr>
              <a:t>DNA polymerase, a heat stable enzyme that drives, or</a:t>
            </a:r>
            <a:r>
              <a:rPr lang="en-US" altLang="zh-CN">
                <a:latin typeface="Monotype Corsiva" pitchFamily="66" charset="0"/>
              </a:rPr>
              <a:t> </a:t>
            </a:r>
            <a:r>
              <a:rPr lang="en-US">
                <a:latin typeface="Monotype Corsiva" pitchFamily="66" charset="0"/>
              </a:rPr>
              <a:t>catalyzes, the synthesis of new DNA</a:t>
            </a:r>
            <a:endParaRPr lang="en-US" altLang="zh-CN">
              <a:latin typeface="Monotype Corsiva" pitchFamily="66" charset="0"/>
            </a:endParaRPr>
          </a:p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116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1AE0BC4-1458-4B55-8CC4-D8CE33FB9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7205D4-E14B-4546-922A-D6FF133A8536}" type="slidenum">
              <a:rPr lang="en-US" altLang="ar-EG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ar-EG">
              <a:latin typeface="Tahoma" panose="020B060403050404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938D47A-16B2-4D21-B32F-7551652209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7F05517-A4F5-4C7A-8193-DA5C3F2C6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ar-EG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0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0EAAE45-9B01-4B40-BCB8-A67BEEEB3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E0ED9D-CC0F-4F46-BAF3-32B88D455979}" type="slidenum">
              <a:rPr lang="en-US" altLang="ar-EG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ar-EG">
              <a:latin typeface="Tahoma" panose="020B060403050404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021D29D-2338-4526-A637-0CE27E55E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DD8FC1E-1908-4761-8C61-6713C5C2F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ar-EG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1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76CDF31C-3C6D-484D-ADC0-EC44B1F98E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4D1013-95A6-4CE3-BF87-3AA85661E8D4}" type="slidenum">
              <a:rPr lang="en-US" altLang="ar-EG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ar-EG">
              <a:latin typeface="Tahoma" panose="020B060403050404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4CAB7BF-A199-4CE9-B693-E9A891494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A3449B9-6903-403C-B2CD-CE7ADF65D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ar-EG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A94068A-F43F-444E-A70E-B0C76FEDE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41F088-10C0-4AE4-9BF5-D4E78CFB06E8}" type="slidenum">
              <a:rPr lang="zh-TW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A3BFBDE-4F62-4B26-8846-61C27A732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0257327-6052-4A0F-A10B-8CBD8AB03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092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4E4781B-DCE7-4FAD-9EEA-AE0FE5F87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890E3C-7FBC-41A0-AB1D-27FEEAC27A10}" type="slidenum">
              <a:rPr lang="ar-SA" altLang="ar-EG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ar-EG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9DBF2BC-D2FA-4F56-A5DA-AFCBFFF38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F2777D8-58AE-4E3B-8B85-BC0A2AC56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92842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0EAAE45-9B01-4B40-BCB8-A67BEEEB3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E0ED9D-CC0F-4F46-BAF3-32B88D455979}" type="slidenum">
              <a:rPr lang="en-US" altLang="ar-EG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ar-EG">
              <a:latin typeface="Tahoma" panose="020B060403050404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021D29D-2338-4526-A637-0CE27E55E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DD8FC1E-1908-4761-8C61-6713C5C2F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ar-EG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6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C8E2239-3364-4F1A-AF46-5B7AD2911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EB67F1-E65D-4AF2-B3DC-29FBA5318A36}" type="slidenum">
              <a:rPr lang="en-US" altLang="ar-EG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ar-EG">
              <a:latin typeface="Tahoma" panose="020B060403050404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5CF5FA0-9F9E-420E-AB3C-FDFD468B9C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00A08BA-4504-4604-B3E8-80EA71F9F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55350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914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0965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605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60FDEB25-D9FA-4206-8C48-7BF7975C44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84C07BDD-4A85-4B64-BF2B-387B783F9C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49FD7-49CC-4698-B5B7-F9F485AF7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A5B56E72-66A1-43CA-8843-60D040D18A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17600" y="19050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9050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770AC-C861-4AB9-8351-3F3D946D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3EC4B-50FE-405F-969A-9BB6415D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ABC0B-4835-4BDB-AA14-640A4BC8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BE6988B-2E02-4D45-B12E-1D16A6ECF547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05452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41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171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4715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83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2901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3331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57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113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7620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9199-E969-42D3-859A-4BC2BD04BEE6}" type="datetimeFigureOut">
              <a:rPr lang="ar-EG" smtClean="0"/>
              <a:t>17/02/1439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A5DD-2278-4A0E-8B07-59A7D85FC87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929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cbi.nlm.nih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oweb.uwlax.edu/GenWeb/Molecular/Theory/PCR/pcr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ioweb.uwlax.edu/GenWeb/Molecular/Theory/DNA_sequencing/dna_sequencing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4476157" y="3352800"/>
            <a:ext cx="3373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omic Sans MS" pitchFamily="66" charset="0"/>
                <a:cs typeface="Arial" pitchFamily="34" charset="0"/>
              </a:rPr>
              <a:t>A</a:t>
            </a:r>
            <a:r>
              <a:rPr lang="ar-EG" sz="2000" b="1">
                <a:latin typeface="Comic Sans MS" pitchFamily="66" charset="0"/>
                <a:cs typeface="Arial" pitchFamily="34" charset="0"/>
              </a:rPr>
              <a:t>meer</a:t>
            </a:r>
            <a:r>
              <a:rPr lang="en-US" sz="2000" b="1">
                <a:latin typeface="Comic Sans MS" pitchFamily="66" charset="0"/>
                <a:cs typeface="Arial" pitchFamily="34" charset="0"/>
              </a:rPr>
              <a:t> Effat M.</a:t>
            </a:r>
            <a:r>
              <a:rPr lang="ar-EG" sz="2000" b="1">
                <a:latin typeface="Comic Sans MS" pitchFamily="66" charset="0"/>
                <a:cs typeface="Arial" pitchFamily="34" charset="0"/>
              </a:rPr>
              <a:t> Elfarash</a:t>
            </a:r>
            <a:endParaRPr lang="nl-NL" sz="2000" b="1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67000" y="4343400"/>
            <a:ext cx="7010400" cy="2514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Dept. of Genetics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Fac. of Agriculture, </a:t>
            </a:r>
            <a:r>
              <a:rPr lang="en-US" sz="2800" kern="0" dirty="0" err="1">
                <a:latin typeface="Comic Sans MS" pitchFamily="66" charset="0"/>
              </a:rPr>
              <a:t>Assiut</a:t>
            </a:r>
            <a:r>
              <a:rPr lang="en-US" sz="2800" kern="0" dirty="0">
                <a:latin typeface="Comic Sans MS" pitchFamily="66" charset="0"/>
              </a:rPr>
              <a:t> Univ.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aelfarash@aun.edu.eg</a:t>
            </a: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2286000" y="11430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ar-EG" sz="4000" b="1" dirty="0">
                <a:latin typeface="Comic Sans MS" panose="030F0702030302020204" pitchFamily="66" charset="0"/>
              </a:rPr>
              <a:t>Primer Design</a:t>
            </a:r>
            <a:endParaRPr lang="ar-EG" altLang="ar-EG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5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12794E3-5008-4900-9A4A-1D43219406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ar-EG" b="1" u="sng" dirty="0"/>
              <a:t>Good Primer’s Characteristic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E4B58A91-4A30-40CA-962A-A739B0D6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005" y="1259063"/>
            <a:ext cx="40031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 sz="4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Primer length </a:t>
            </a: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47FDB143-8893-4FCA-9832-011D3747F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379" y="281463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algn="ctr" eaLnBrk="1" hangingPunct="1">
              <a:spcBef>
                <a:spcPct val="20000"/>
              </a:spcBef>
              <a:buClr>
                <a:srgbClr val="66FF33"/>
              </a:buClr>
              <a:buSzPct val="75000"/>
            </a:pPr>
            <a:r>
              <a:rPr lang="en-US" altLang="ar-EG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18-24 </a:t>
            </a:r>
            <a:r>
              <a:rPr lang="en-US" altLang="ar-EG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bp</a:t>
            </a:r>
            <a:endParaRPr lang="en-US" altLang="ar-EG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16801-FB67-4703-BF62-67DE5E6E15B0}"/>
              </a:ext>
            </a:extLst>
          </p:cNvPr>
          <p:cNvSpPr/>
          <p:nvPr/>
        </p:nvSpPr>
        <p:spPr>
          <a:xfrm>
            <a:off x="2697758" y="5105401"/>
            <a:ext cx="751304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 short---less specific</a:t>
            </a:r>
          </a:p>
          <a:p>
            <a:pPr algn="ctr" eaLnBrk="1" hangingPunct="1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 long---wasting money</a:t>
            </a:r>
          </a:p>
        </p:txBody>
      </p:sp>
      <p:grpSp>
        <p:nvGrpSpPr>
          <p:cNvPr id="7" name="Group 47">
            <a:extLst>
              <a:ext uri="{FF2B5EF4-FFF2-40B4-BE49-F238E27FC236}">
                <a16:creationId xmlns:a16="http://schemas.microsoft.com/office/drawing/2014/main" id="{F8FF04C0-ADB4-43B7-B7EE-AF6349BE14BE}"/>
              </a:ext>
            </a:extLst>
          </p:cNvPr>
          <p:cNvGrpSpPr>
            <a:grpSpLocks/>
          </p:cNvGrpSpPr>
          <p:nvPr/>
        </p:nvGrpSpPr>
        <p:grpSpPr bwMode="auto">
          <a:xfrm>
            <a:off x="3291979" y="3064330"/>
            <a:ext cx="6324600" cy="533400"/>
            <a:chOff x="1676400" y="1524000"/>
            <a:chExt cx="6324600" cy="533400"/>
          </a:xfrm>
        </p:grpSpPr>
        <p:sp>
          <p:nvSpPr>
            <p:cNvPr id="8" name="Line 107">
              <a:extLst>
                <a:ext uri="{FF2B5EF4-FFF2-40B4-BE49-F238E27FC236}">
                  <a16:creationId xmlns:a16="http://schemas.microsoft.com/office/drawing/2014/main" id="{680362C9-FDDE-49A9-B435-C6E80F48F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400" y="2057400"/>
              <a:ext cx="6324600" cy="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9" name="Line 108">
              <a:extLst>
                <a:ext uri="{FF2B5EF4-FFF2-40B4-BE49-F238E27FC236}">
                  <a16:creationId xmlns:a16="http://schemas.microsoft.com/office/drawing/2014/main" id="{33ED1724-2D6C-45F2-B90D-04D384CE0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10" name="Line 109">
              <a:extLst>
                <a:ext uri="{FF2B5EF4-FFF2-40B4-BE49-F238E27FC236}">
                  <a16:creationId xmlns:a16="http://schemas.microsoft.com/office/drawing/2014/main" id="{9D2E114F-9C1B-4B2C-8EA0-70423DDCC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11" name="Line 110">
              <a:extLst>
                <a:ext uri="{FF2B5EF4-FFF2-40B4-BE49-F238E27FC236}">
                  <a16:creationId xmlns:a16="http://schemas.microsoft.com/office/drawing/2014/main" id="{61F3FAA3-F725-471E-B479-F63C5DB2C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12" name="Line 111">
              <a:extLst>
                <a:ext uri="{FF2B5EF4-FFF2-40B4-BE49-F238E27FC236}">
                  <a16:creationId xmlns:a16="http://schemas.microsoft.com/office/drawing/2014/main" id="{DABACBB3-4486-4560-ACAF-28900B965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13" name="Line 112">
              <a:extLst>
                <a:ext uri="{FF2B5EF4-FFF2-40B4-BE49-F238E27FC236}">
                  <a16:creationId xmlns:a16="http://schemas.microsoft.com/office/drawing/2014/main" id="{A6F0347B-12EF-4A77-A466-599DE49CA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14" name="Line 113">
              <a:extLst>
                <a:ext uri="{FF2B5EF4-FFF2-40B4-BE49-F238E27FC236}">
                  <a16:creationId xmlns:a16="http://schemas.microsoft.com/office/drawing/2014/main" id="{4E452728-67DC-4353-AA1B-593BA7627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15" name="Line 114">
              <a:extLst>
                <a:ext uri="{FF2B5EF4-FFF2-40B4-BE49-F238E27FC236}">
                  <a16:creationId xmlns:a16="http://schemas.microsoft.com/office/drawing/2014/main" id="{28773B7F-D67A-400A-87C2-4A1CD4A41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16" name="Line 115">
              <a:extLst>
                <a:ext uri="{FF2B5EF4-FFF2-40B4-BE49-F238E27FC236}">
                  <a16:creationId xmlns:a16="http://schemas.microsoft.com/office/drawing/2014/main" id="{6973C627-2731-4017-ACEB-B846519FC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17" name="Line 116">
              <a:extLst>
                <a:ext uri="{FF2B5EF4-FFF2-40B4-BE49-F238E27FC236}">
                  <a16:creationId xmlns:a16="http://schemas.microsoft.com/office/drawing/2014/main" id="{0E06A711-FF03-46F7-94AA-896762896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18" name="Line 117">
              <a:extLst>
                <a:ext uri="{FF2B5EF4-FFF2-40B4-BE49-F238E27FC236}">
                  <a16:creationId xmlns:a16="http://schemas.microsoft.com/office/drawing/2014/main" id="{870A450C-B095-4A4D-A24E-7E097737E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19" name="Line 118">
              <a:extLst>
                <a:ext uri="{FF2B5EF4-FFF2-40B4-BE49-F238E27FC236}">
                  <a16:creationId xmlns:a16="http://schemas.microsoft.com/office/drawing/2014/main" id="{1CFCBAE0-8B40-4446-B227-26F07112B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0" name="Line 119">
              <a:extLst>
                <a:ext uri="{FF2B5EF4-FFF2-40B4-BE49-F238E27FC236}">
                  <a16:creationId xmlns:a16="http://schemas.microsoft.com/office/drawing/2014/main" id="{75D53E82-7299-4E4D-ACB7-8906C531A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1" name="Line 120">
              <a:extLst>
                <a:ext uri="{FF2B5EF4-FFF2-40B4-BE49-F238E27FC236}">
                  <a16:creationId xmlns:a16="http://schemas.microsoft.com/office/drawing/2014/main" id="{902BEEDF-91DA-42FE-A471-62AA449D7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1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2" name="Line 121">
              <a:extLst>
                <a:ext uri="{FF2B5EF4-FFF2-40B4-BE49-F238E27FC236}">
                  <a16:creationId xmlns:a16="http://schemas.microsoft.com/office/drawing/2014/main" id="{CA13F196-3A9F-48D0-9B3C-13295D574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" name="Line 122">
              <a:extLst>
                <a:ext uri="{FF2B5EF4-FFF2-40B4-BE49-F238E27FC236}">
                  <a16:creationId xmlns:a16="http://schemas.microsoft.com/office/drawing/2014/main" id="{51D9AE3D-C9EF-4DC7-9F1F-D97CFFD73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4" name="Line 123">
              <a:extLst>
                <a:ext uri="{FF2B5EF4-FFF2-40B4-BE49-F238E27FC236}">
                  <a16:creationId xmlns:a16="http://schemas.microsoft.com/office/drawing/2014/main" id="{573C1552-D86E-4FE8-8E26-B8CFE01DD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5" name="Line 124">
              <a:extLst>
                <a:ext uri="{FF2B5EF4-FFF2-40B4-BE49-F238E27FC236}">
                  <a16:creationId xmlns:a16="http://schemas.microsoft.com/office/drawing/2014/main" id="{85F16D3F-1901-47E4-AEF4-DC1AAA888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6" name="Line 125">
              <a:extLst>
                <a:ext uri="{FF2B5EF4-FFF2-40B4-BE49-F238E27FC236}">
                  <a16:creationId xmlns:a16="http://schemas.microsoft.com/office/drawing/2014/main" id="{778A02D2-78A3-4A65-9F92-075033872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7" name="Line 126">
              <a:extLst>
                <a:ext uri="{FF2B5EF4-FFF2-40B4-BE49-F238E27FC236}">
                  <a16:creationId xmlns:a16="http://schemas.microsoft.com/office/drawing/2014/main" id="{D05506E6-D41F-409E-BC9D-7818EBCE8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8" name="Line 127">
              <a:extLst>
                <a:ext uri="{FF2B5EF4-FFF2-40B4-BE49-F238E27FC236}">
                  <a16:creationId xmlns:a16="http://schemas.microsoft.com/office/drawing/2014/main" id="{15AF6576-6CF4-4044-9AD1-9FA07D144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9" name="Line 128">
              <a:extLst>
                <a:ext uri="{FF2B5EF4-FFF2-40B4-BE49-F238E27FC236}">
                  <a16:creationId xmlns:a16="http://schemas.microsoft.com/office/drawing/2014/main" id="{40DF7655-AA42-4DAF-AF7E-A62C92C1D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0" name="Line 129">
              <a:extLst>
                <a:ext uri="{FF2B5EF4-FFF2-40B4-BE49-F238E27FC236}">
                  <a16:creationId xmlns:a16="http://schemas.microsoft.com/office/drawing/2014/main" id="{D3186A89-0DCC-4FEE-9E6B-EFEAB4DC2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1" name="Line 130">
              <a:extLst>
                <a:ext uri="{FF2B5EF4-FFF2-40B4-BE49-F238E27FC236}">
                  <a16:creationId xmlns:a16="http://schemas.microsoft.com/office/drawing/2014/main" id="{14345EAA-BADB-45A4-BD1F-1DD34E837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2" name="Line 131">
              <a:extLst>
                <a:ext uri="{FF2B5EF4-FFF2-40B4-BE49-F238E27FC236}">
                  <a16:creationId xmlns:a16="http://schemas.microsoft.com/office/drawing/2014/main" id="{953C175A-727E-439A-A849-1A4A09BAB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3" name="Line 132">
              <a:extLst>
                <a:ext uri="{FF2B5EF4-FFF2-40B4-BE49-F238E27FC236}">
                  <a16:creationId xmlns:a16="http://schemas.microsoft.com/office/drawing/2014/main" id="{A64AA589-7F07-42AB-AB5C-C67FA93FA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4" name="Line 133">
              <a:extLst>
                <a:ext uri="{FF2B5EF4-FFF2-40B4-BE49-F238E27FC236}">
                  <a16:creationId xmlns:a16="http://schemas.microsoft.com/office/drawing/2014/main" id="{337B3688-2F87-4F6E-8026-6248E588F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5" name="Line 134">
              <a:extLst>
                <a:ext uri="{FF2B5EF4-FFF2-40B4-BE49-F238E27FC236}">
                  <a16:creationId xmlns:a16="http://schemas.microsoft.com/office/drawing/2014/main" id="{9EEACBE0-7B5E-4883-92D5-974FE1E4E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6" name="Line 135">
              <a:extLst>
                <a:ext uri="{FF2B5EF4-FFF2-40B4-BE49-F238E27FC236}">
                  <a16:creationId xmlns:a16="http://schemas.microsoft.com/office/drawing/2014/main" id="{BFD33392-D6EA-490A-B4AD-F1A59EEE1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7" name="Line 136">
              <a:extLst>
                <a:ext uri="{FF2B5EF4-FFF2-40B4-BE49-F238E27FC236}">
                  <a16:creationId xmlns:a16="http://schemas.microsoft.com/office/drawing/2014/main" id="{5B7D3B01-CC9F-4899-83B5-04D055D3D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8" name="Line 137">
              <a:extLst>
                <a:ext uri="{FF2B5EF4-FFF2-40B4-BE49-F238E27FC236}">
                  <a16:creationId xmlns:a16="http://schemas.microsoft.com/office/drawing/2014/main" id="{FF3EE038-1F0C-4750-8671-2FA2E335B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" name="Line 138">
              <a:extLst>
                <a:ext uri="{FF2B5EF4-FFF2-40B4-BE49-F238E27FC236}">
                  <a16:creationId xmlns:a16="http://schemas.microsoft.com/office/drawing/2014/main" id="{0634C667-7B28-4656-AB52-C9BE3A92E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40" name="Line 139">
              <a:extLst>
                <a:ext uri="{FF2B5EF4-FFF2-40B4-BE49-F238E27FC236}">
                  <a16:creationId xmlns:a16="http://schemas.microsoft.com/office/drawing/2014/main" id="{7D620F67-AF3D-452E-A7AB-6512F9E6E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41" name="Line 140">
              <a:extLst>
                <a:ext uri="{FF2B5EF4-FFF2-40B4-BE49-F238E27FC236}">
                  <a16:creationId xmlns:a16="http://schemas.microsoft.com/office/drawing/2014/main" id="{687FB416-4973-4E96-ADD6-7BBE94C06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1752600"/>
              <a:ext cx="25146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42" name="Text Box 147">
              <a:extLst>
                <a:ext uri="{FF2B5EF4-FFF2-40B4-BE49-F238E27FC236}">
                  <a16:creationId xmlns:a16="http://schemas.microsoft.com/office/drawing/2014/main" id="{CBF65AB6-CDD5-4864-9AAF-0E5E90321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1524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ar-EG"/>
                <a:t>5’</a:t>
              </a:r>
            </a:p>
          </p:txBody>
        </p:sp>
        <p:sp>
          <p:nvSpPr>
            <p:cNvPr id="43" name="Text Box 148">
              <a:extLst>
                <a:ext uri="{FF2B5EF4-FFF2-40B4-BE49-F238E27FC236}">
                  <a16:creationId xmlns:a16="http://schemas.microsoft.com/office/drawing/2014/main" id="{3D87B420-0D0D-406E-8B97-56C6B0BA3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1524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ar-EG"/>
                <a:t>3’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0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C694D18-F070-47BB-8B09-2E8458BCF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4572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ar-EG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Base Composition</a:t>
            </a:r>
          </a:p>
        </p:txBody>
      </p:sp>
      <p:sp>
        <p:nvSpPr>
          <p:cNvPr id="23555" name="Text Box 6">
            <a:extLst>
              <a:ext uri="{FF2B5EF4-FFF2-40B4-BE49-F238E27FC236}">
                <a16:creationId xmlns:a16="http://schemas.microsoft.com/office/drawing/2014/main" id="{B9EECD2A-FC2B-4C18-961A-4A89CAC7D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752600"/>
            <a:ext cx="701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ar-EG" sz="2000"/>
              <a:t> Usually, average (G+C) content around </a:t>
            </a:r>
            <a:r>
              <a:rPr lang="en-US" altLang="ar-EG" sz="2000">
                <a:solidFill>
                  <a:srgbClr val="FF0000"/>
                </a:solidFill>
              </a:rPr>
              <a:t>50-60% </a:t>
            </a:r>
            <a:r>
              <a:rPr lang="en-US" altLang="ar-EG" sz="2000"/>
              <a:t>will give us the right melting/annealing temperature for ordinary PCR reactions, and will give appropriate hybridization stability. </a:t>
            </a:r>
            <a:endParaRPr lang="en-US" altLang="ar-EG"/>
          </a:p>
        </p:txBody>
      </p:sp>
      <p:sp>
        <p:nvSpPr>
          <p:cNvPr id="23556" name="Rectangle 9">
            <a:extLst>
              <a:ext uri="{FF2B5EF4-FFF2-40B4-BE49-F238E27FC236}">
                <a16:creationId xmlns:a16="http://schemas.microsoft.com/office/drawing/2014/main" id="{779FE46A-A434-494D-8295-61451515F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3352801"/>
            <a:ext cx="474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/>
              <a:t> 5 GTGGATGTGGTGTCGATGGC 3</a:t>
            </a:r>
          </a:p>
        </p:txBody>
      </p:sp>
      <p:grpSp>
        <p:nvGrpSpPr>
          <p:cNvPr id="23557" name="Group 47">
            <a:extLst>
              <a:ext uri="{FF2B5EF4-FFF2-40B4-BE49-F238E27FC236}">
                <a16:creationId xmlns:a16="http://schemas.microsoft.com/office/drawing/2014/main" id="{D89910AA-D724-4FF8-966E-43D493672D6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257800"/>
            <a:ext cx="6324600" cy="533400"/>
            <a:chOff x="1676400" y="1524000"/>
            <a:chExt cx="6324600" cy="533400"/>
          </a:xfrm>
        </p:grpSpPr>
        <p:sp>
          <p:nvSpPr>
            <p:cNvPr id="23558" name="Line 107">
              <a:extLst>
                <a:ext uri="{FF2B5EF4-FFF2-40B4-BE49-F238E27FC236}">
                  <a16:creationId xmlns:a16="http://schemas.microsoft.com/office/drawing/2014/main" id="{5CC136F1-BA22-448E-A9E1-6BE565481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400" y="2057400"/>
              <a:ext cx="6324600" cy="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59" name="Line 108">
              <a:extLst>
                <a:ext uri="{FF2B5EF4-FFF2-40B4-BE49-F238E27FC236}">
                  <a16:creationId xmlns:a16="http://schemas.microsoft.com/office/drawing/2014/main" id="{EBF49889-3ABF-4C92-9225-54431929C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60" name="Line 109">
              <a:extLst>
                <a:ext uri="{FF2B5EF4-FFF2-40B4-BE49-F238E27FC236}">
                  <a16:creationId xmlns:a16="http://schemas.microsoft.com/office/drawing/2014/main" id="{AB92F850-CB9C-40C2-84EF-0670116EF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61" name="Line 110">
              <a:extLst>
                <a:ext uri="{FF2B5EF4-FFF2-40B4-BE49-F238E27FC236}">
                  <a16:creationId xmlns:a16="http://schemas.microsoft.com/office/drawing/2014/main" id="{5B5EBFA0-2500-4567-8CF1-F4EEDCCA8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62" name="Line 111">
              <a:extLst>
                <a:ext uri="{FF2B5EF4-FFF2-40B4-BE49-F238E27FC236}">
                  <a16:creationId xmlns:a16="http://schemas.microsoft.com/office/drawing/2014/main" id="{222300C9-2601-460E-81AB-5B08A3A42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63" name="Line 112">
              <a:extLst>
                <a:ext uri="{FF2B5EF4-FFF2-40B4-BE49-F238E27FC236}">
                  <a16:creationId xmlns:a16="http://schemas.microsoft.com/office/drawing/2014/main" id="{83A850D9-8BD9-429F-9212-4157102B9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64" name="Line 113">
              <a:extLst>
                <a:ext uri="{FF2B5EF4-FFF2-40B4-BE49-F238E27FC236}">
                  <a16:creationId xmlns:a16="http://schemas.microsoft.com/office/drawing/2014/main" id="{37E53161-9F80-405E-9BD6-2FC745FC9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65" name="Line 114">
              <a:extLst>
                <a:ext uri="{FF2B5EF4-FFF2-40B4-BE49-F238E27FC236}">
                  <a16:creationId xmlns:a16="http://schemas.microsoft.com/office/drawing/2014/main" id="{9AE11EB6-8C37-49BD-807B-BBDD514F0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66" name="Line 115">
              <a:extLst>
                <a:ext uri="{FF2B5EF4-FFF2-40B4-BE49-F238E27FC236}">
                  <a16:creationId xmlns:a16="http://schemas.microsoft.com/office/drawing/2014/main" id="{89D24ABB-7EAE-433E-9BA1-97931A484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67" name="Line 116">
              <a:extLst>
                <a:ext uri="{FF2B5EF4-FFF2-40B4-BE49-F238E27FC236}">
                  <a16:creationId xmlns:a16="http://schemas.microsoft.com/office/drawing/2014/main" id="{CA04CDDD-067A-46E6-A355-92E3898EE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68" name="Line 117">
              <a:extLst>
                <a:ext uri="{FF2B5EF4-FFF2-40B4-BE49-F238E27FC236}">
                  <a16:creationId xmlns:a16="http://schemas.microsoft.com/office/drawing/2014/main" id="{480B7D3C-8820-422F-A77E-C5A6F3C01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69" name="Line 118">
              <a:extLst>
                <a:ext uri="{FF2B5EF4-FFF2-40B4-BE49-F238E27FC236}">
                  <a16:creationId xmlns:a16="http://schemas.microsoft.com/office/drawing/2014/main" id="{EB15F896-6D02-42A3-8618-032BB3FD6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70" name="Line 119">
              <a:extLst>
                <a:ext uri="{FF2B5EF4-FFF2-40B4-BE49-F238E27FC236}">
                  <a16:creationId xmlns:a16="http://schemas.microsoft.com/office/drawing/2014/main" id="{755D2895-AC8A-48BA-AD22-BD9C2E8D0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71" name="Line 120">
              <a:extLst>
                <a:ext uri="{FF2B5EF4-FFF2-40B4-BE49-F238E27FC236}">
                  <a16:creationId xmlns:a16="http://schemas.microsoft.com/office/drawing/2014/main" id="{CF903C6D-D40B-4B15-BEDA-9E6491575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1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72" name="Line 121">
              <a:extLst>
                <a:ext uri="{FF2B5EF4-FFF2-40B4-BE49-F238E27FC236}">
                  <a16:creationId xmlns:a16="http://schemas.microsoft.com/office/drawing/2014/main" id="{1DAD95D9-C6F4-4629-BF83-4FF7B3669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73" name="Line 122">
              <a:extLst>
                <a:ext uri="{FF2B5EF4-FFF2-40B4-BE49-F238E27FC236}">
                  <a16:creationId xmlns:a16="http://schemas.microsoft.com/office/drawing/2014/main" id="{CDEE36AB-4033-4CC5-8FE8-E62291D9B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74" name="Line 123">
              <a:extLst>
                <a:ext uri="{FF2B5EF4-FFF2-40B4-BE49-F238E27FC236}">
                  <a16:creationId xmlns:a16="http://schemas.microsoft.com/office/drawing/2014/main" id="{B5D130AB-C901-4D24-880C-AEFBEE550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75" name="Line 124">
              <a:extLst>
                <a:ext uri="{FF2B5EF4-FFF2-40B4-BE49-F238E27FC236}">
                  <a16:creationId xmlns:a16="http://schemas.microsoft.com/office/drawing/2014/main" id="{320E7D02-630E-4395-BEB4-249ED2E3E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76" name="Line 125">
              <a:extLst>
                <a:ext uri="{FF2B5EF4-FFF2-40B4-BE49-F238E27FC236}">
                  <a16:creationId xmlns:a16="http://schemas.microsoft.com/office/drawing/2014/main" id="{2583A097-DF71-450B-BA64-554F83EB0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77" name="Line 126">
              <a:extLst>
                <a:ext uri="{FF2B5EF4-FFF2-40B4-BE49-F238E27FC236}">
                  <a16:creationId xmlns:a16="http://schemas.microsoft.com/office/drawing/2014/main" id="{33A97DD5-6CE1-4B8C-8173-6E8040EED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78" name="Line 127">
              <a:extLst>
                <a:ext uri="{FF2B5EF4-FFF2-40B4-BE49-F238E27FC236}">
                  <a16:creationId xmlns:a16="http://schemas.microsoft.com/office/drawing/2014/main" id="{535616CE-97CB-4B29-9914-1E6186A16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79" name="Line 128">
              <a:extLst>
                <a:ext uri="{FF2B5EF4-FFF2-40B4-BE49-F238E27FC236}">
                  <a16:creationId xmlns:a16="http://schemas.microsoft.com/office/drawing/2014/main" id="{1D8775D9-D5F8-4D6C-BDF2-B14946900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80" name="Line 129">
              <a:extLst>
                <a:ext uri="{FF2B5EF4-FFF2-40B4-BE49-F238E27FC236}">
                  <a16:creationId xmlns:a16="http://schemas.microsoft.com/office/drawing/2014/main" id="{6FD07BCE-D24C-479A-9A8F-E47A64CAF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81" name="Line 130">
              <a:extLst>
                <a:ext uri="{FF2B5EF4-FFF2-40B4-BE49-F238E27FC236}">
                  <a16:creationId xmlns:a16="http://schemas.microsoft.com/office/drawing/2014/main" id="{C9A325AE-0D93-4AD5-A787-41D06D71A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82" name="Line 131">
              <a:extLst>
                <a:ext uri="{FF2B5EF4-FFF2-40B4-BE49-F238E27FC236}">
                  <a16:creationId xmlns:a16="http://schemas.microsoft.com/office/drawing/2014/main" id="{69006559-0F40-4476-B453-0B40D436F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83" name="Line 132">
              <a:extLst>
                <a:ext uri="{FF2B5EF4-FFF2-40B4-BE49-F238E27FC236}">
                  <a16:creationId xmlns:a16="http://schemas.microsoft.com/office/drawing/2014/main" id="{D1BBA0C6-7AF6-4F2E-AA53-BFD1076BE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84" name="Line 133">
              <a:extLst>
                <a:ext uri="{FF2B5EF4-FFF2-40B4-BE49-F238E27FC236}">
                  <a16:creationId xmlns:a16="http://schemas.microsoft.com/office/drawing/2014/main" id="{2488032B-F908-4628-A0DE-FAE18CFF1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85" name="Line 134">
              <a:extLst>
                <a:ext uri="{FF2B5EF4-FFF2-40B4-BE49-F238E27FC236}">
                  <a16:creationId xmlns:a16="http://schemas.microsoft.com/office/drawing/2014/main" id="{A0F622B9-8D7E-4229-BD07-B2FA46EE7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2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86" name="Line 135">
              <a:extLst>
                <a:ext uri="{FF2B5EF4-FFF2-40B4-BE49-F238E27FC236}">
                  <a16:creationId xmlns:a16="http://schemas.microsoft.com/office/drawing/2014/main" id="{EF9311B9-55F5-4DC3-9AA7-3C1CD6AB9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4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87" name="Line 136">
              <a:extLst>
                <a:ext uri="{FF2B5EF4-FFF2-40B4-BE49-F238E27FC236}">
                  <a16:creationId xmlns:a16="http://schemas.microsoft.com/office/drawing/2014/main" id="{86B4EE3E-13AE-44B7-A32E-F6A474CBF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88" name="Line 137">
              <a:extLst>
                <a:ext uri="{FF2B5EF4-FFF2-40B4-BE49-F238E27FC236}">
                  <a16:creationId xmlns:a16="http://schemas.microsoft.com/office/drawing/2014/main" id="{41B7CC41-77D6-4665-A0E3-67985E09B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89" name="Line 138">
              <a:extLst>
                <a:ext uri="{FF2B5EF4-FFF2-40B4-BE49-F238E27FC236}">
                  <a16:creationId xmlns:a16="http://schemas.microsoft.com/office/drawing/2014/main" id="{91206B61-5CCF-43FF-8C36-95E61F777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90" name="Line 139">
              <a:extLst>
                <a:ext uri="{FF2B5EF4-FFF2-40B4-BE49-F238E27FC236}">
                  <a16:creationId xmlns:a16="http://schemas.microsoft.com/office/drawing/2014/main" id="{50A06240-F9E8-4651-810E-74CF0B4BD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18288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91" name="Line 140">
              <a:extLst>
                <a:ext uri="{FF2B5EF4-FFF2-40B4-BE49-F238E27FC236}">
                  <a16:creationId xmlns:a16="http://schemas.microsoft.com/office/drawing/2014/main" id="{9C9A34F1-A0CE-462A-807B-F94AA2BD6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1752600"/>
              <a:ext cx="25146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23592" name="Text Box 147">
              <a:extLst>
                <a:ext uri="{FF2B5EF4-FFF2-40B4-BE49-F238E27FC236}">
                  <a16:creationId xmlns:a16="http://schemas.microsoft.com/office/drawing/2014/main" id="{9278283E-AA18-467C-BBD1-B1CDFE0F0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1524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ar-EG"/>
                <a:t>5’</a:t>
              </a:r>
            </a:p>
          </p:txBody>
        </p:sp>
        <p:sp>
          <p:nvSpPr>
            <p:cNvPr id="23593" name="Text Box 148">
              <a:extLst>
                <a:ext uri="{FF2B5EF4-FFF2-40B4-BE49-F238E27FC236}">
                  <a16:creationId xmlns:a16="http://schemas.microsoft.com/office/drawing/2014/main" id="{E9CC22C7-9BE7-4073-8FFE-6D1247A4A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1524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ar-EG"/>
                <a:t>3’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78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07D95E5-9F20-4BA6-9B01-00A3DC3388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14600" y="6858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altLang="ar-EG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Max 3’end stability</a:t>
            </a:r>
            <a:endParaRPr lang="en-US" altLang="ar-EG" dirty="0">
              <a:solidFill>
                <a:srgbClr val="FF0000"/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493EF93-066B-45D8-9BCE-53FB2D368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2" y="2485596"/>
            <a:ext cx="474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 dirty="0"/>
              <a:t> 5 GTGGATGTGGTGTCGATGGC 3</a:t>
            </a:r>
          </a:p>
        </p:txBody>
      </p:sp>
      <p:sp>
        <p:nvSpPr>
          <p:cNvPr id="25605" name="Rectangle 40">
            <a:extLst>
              <a:ext uri="{FF2B5EF4-FFF2-40B4-BE49-F238E27FC236}">
                <a16:creationId xmlns:a16="http://schemas.microsoft.com/office/drawing/2014/main" id="{25A11075-3E63-4085-A0D2-3F8C678AE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771651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ar-EG" dirty="0"/>
              <a:t>It’s critical that the stability at 3’ end be high</a:t>
            </a:r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BF421100-40E8-469E-8A07-6970E2C47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6090554"/>
            <a:ext cx="6324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703955FF-A38A-43A6-BD27-05A04A214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43" name="Line 39">
            <a:extLst>
              <a:ext uri="{FF2B5EF4-FFF2-40B4-BE49-F238E27FC236}">
                <a16:creationId xmlns:a16="http://schemas.microsoft.com/office/drawing/2014/main" id="{5FD7CB8B-01ED-48CA-A2E3-23729716B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9B2D72CE-5662-4948-8EFB-7921CCCB3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D28BBC00-FF60-4564-A8C1-1DCCD2E88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46" name="Line 42">
            <a:extLst>
              <a:ext uri="{FF2B5EF4-FFF2-40B4-BE49-F238E27FC236}">
                <a16:creationId xmlns:a16="http://schemas.microsoft.com/office/drawing/2014/main" id="{FB21ACEF-F583-48D1-BC82-B74D26EB2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47" name="Line 43">
            <a:extLst>
              <a:ext uri="{FF2B5EF4-FFF2-40B4-BE49-F238E27FC236}">
                <a16:creationId xmlns:a16="http://schemas.microsoft.com/office/drawing/2014/main" id="{B326B2F5-9701-4D8F-B188-15E57CD6D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48" name="Line 44">
            <a:extLst>
              <a:ext uri="{FF2B5EF4-FFF2-40B4-BE49-F238E27FC236}">
                <a16:creationId xmlns:a16="http://schemas.microsoft.com/office/drawing/2014/main" id="{95CF71D1-C9A5-4ABE-9103-BD1ED7B20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49" name="Line 45">
            <a:extLst>
              <a:ext uri="{FF2B5EF4-FFF2-40B4-BE49-F238E27FC236}">
                <a16:creationId xmlns:a16="http://schemas.microsoft.com/office/drawing/2014/main" id="{8C09FE4A-3A73-4028-AA96-88E7772C5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50" name="Line 46">
            <a:extLst>
              <a:ext uri="{FF2B5EF4-FFF2-40B4-BE49-F238E27FC236}">
                <a16:creationId xmlns:a16="http://schemas.microsoft.com/office/drawing/2014/main" id="{86FC290A-F1CF-4090-8ED2-CC7B46C67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51" name="Line 47">
            <a:extLst>
              <a:ext uri="{FF2B5EF4-FFF2-40B4-BE49-F238E27FC236}">
                <a16:creationId xmlns:a16="http://schemas.microsoft.com/office/drawing/2014/main" id="{0FF54D53-F95F-4B65-9C71-483D72A81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52" name="Line 48">
            <a:extLst>
              <a:ext uri="{FF2B5EF4-FFF2-40B4-BE49-F238E27FC236}">
                <a16:creationId xmlns:a16="http://schemas.microsoft.com/office/drawing/2014/main" id="{85844698-029F-437D-9FC3-4A0B6FDF2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53" name="Line 49">
            <a:extLst>
              <a:ext uri="{FF2B5EF4-FFF2-40B4-BE49-F238E27FC236}">
                <a16:creationId xmlns:a16="http://schemas.microsoft.com/office/drawing/2014/main" id="{55A59FB6-4DBD-4C8A-B1E7-24B67966B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54" name="Line 50">
            <a:extLst>
              <a:ext uri="{FF2B5EF4-FFF2-40B4-BE49-F238E27FC236}">
                <a16:creationId xmlns:a16="http://schemas.microsoft.com/office/drawing/2014/main" id="{5CBB6CB4-66C1-4689-A1FF-C02E6AD66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55" name="Line 51">
            <a:extLst>
              <a:ext uri="{FF2B5EF4-FFF2-40B4-BE49-F238E27FC236}">
                <a16:creationId xmlns:a16="http://schemas.microsoft.com/office/drawing/2014/main" id="{E6E47F05-3510-46D5-A775-3F8CA2E46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56" name="Line 52">
            <a:extLst>
              <a:ext uri="{FF2B5EF4-FFF2-40B4-BE49-F238E27FC236}">
                <a16:creationId xmlns:a16="http://schemas.microsoft.com/office/drawing/2014/main" id="{79973D75-137B-433C-9793-A47224386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57" name="Line 53">
            <a:extLst>
              <a:ext uri="{FF2B5EF4-FFF2-40B4-BE49-F238E27FC236}">
                <a16:creationId xmlns:a16="http://schemas.microsoft.com/office/drawing/2014/main" id="{EB04810C-D730-4ED6-9F30-164D974F7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58" name="Line 54">
            <a:extLst>
              <a:ext uri="{FF2B5EF4-FFF2-40B4-BE49-F238E27FC236}">
                <a16:creationId xmlns:a16="http://schemas.microsoft.com/office/drawing/2014/main" id="{C4C0B4CB-95FF-4789-A5EE-D4971EAB6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59" name="Line 55">
            <a:extLst>
              <a:ext uri="{FF2B5EF4-FFF2-40B4-BE49-F238E27FC236}">
                <a16:creationId xmlns:a16="http://schemas.microsoft.com/office/drawing/2014/main" id="{AFE34038-2830-4DF7-B523-AE3F0A405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60" name="Line 56">
            <a:extLst>
              <a:ext uri="{FF2B5EF4-FFF2-40B4-BE49-F238E27FC236}">
                <a16:creationId xmlns:a16="http://schemas.microsoft.com/office/drawing/2014/main" id="{284C3552-E7C5-4071-998C-89790D0F1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61" name="Line 57">
            <a:extLst>
              <a:ext uri="{FF2B5EF4-FFF2-40B4-BE49-F238E27FC236}">
                <a16:creationId xmlns:a16="http://schemas.microsoft.com/office/drawing/2014/main" id="{89C2BC57-F211-4B47-9E71-2BFF21E0E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62" name="Line 58">
            <a:extLst>
              <a:ext uri="{FF2B5EF4-FFF2-40B4-BE49-F238E27FC236}">
                <a16:creationId xmlns:a16="http://schemas.microsoft.com/office/drawing/2014/main" id="{4CA82777-3AA1-4D0B-BA0F-B4AC40C79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63" name="Line 59">
            <a:extLst>
              <a:ext uri="{FF2B5EF4-FFF2-40B4-BE49-F238E27FC236}">
                <a16:creationId xmlns:a16="http://schemas.microsoft.com/office/drawing/2014/main" id="{442AE5D5-B57D-494F-9D22-4FBBA749B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DB647C8E-3B92-4635-941B-2169DA5AF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65" name="Line 61">
            <a:extLst>
              <a:ext uri="{FF2B5EF4-FFF2-40B4-BE49-F238E27FC236}">
                <a16:creationId xmlns:a16="http://schemas.microsoft.com/office/drawing/2014/main" id="{4FF35781-D22A-404F-A3F3-F8B288BCB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66" name="Line 62">
            <a:extLst>
              <a:ext uri="{FF2B5EF4-FFF2-40B4-BE49-F238E27FC236}">
                <a16:creationId xmlns:a16="http://schemas.microsoft.com/office/drawing/2014/main" id="{7EB38717-C799-4975-87D9-4BDF95118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67" name="Line 63">
            <a:extLst>
              <a:ext uri="{FF2B5EF4-FFF2-40B4-BE49-F238E27FC236}">
                <a16:creationId xmlns:a16="http://schemas.microsoft.com/office/drawing/2014/main" id="{E38B5F95-1AF7-494E-8BEC-386560BFE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68" name="Line 64">
            <a:extLst>
              <a:ext uri="{FF2B5EF4-FFF2-40B4-BE49-F238E27FC236}">
                <a16:creationId xmlns:a16="http://schemas.microsoft.com/office/drawing/2014/main" id="{C4A04C8E-546A-4112-AB61-F6DD3901E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69" name="Line 65">
            <a:extLst>
              <a:ext uri="{FF2B5EF4-FFF2-40B4-BE49-F238E27FC236}">
                <a16:creationId xmlns:a16="http://schemas.microsoft.com/office/drawing/2014/main" id="{CC48B1D4-8480-4809-88B1-8E10FBD22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70" name="Line 66">
            <a:extLst>
              <a:ext uri="{FF2B5EF4-FFF2-40B4-BE49-F238E27FC236}">
                <a16:creationId xmlns:a16="http://schemas.microsoft.com/office/drawing/2014/main" id="{AB652A57-8B58-41BB-93FC-FD99F0C73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71" name="Line 67">
            <a:extLst>
              <a:ext uri="{FF2B5EF4-FFF2-40B4-BE49-F238E27FC236}">
                <a16:creationId xmlns:a16="http://schemas.microsoft.com/office/drawing/2014/main" id="{81184967-8239-4910-94B6-4A165B30B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72" name="Line 68">
            <a:extLst>
              <a:ext uri="{FF2B5EF4-FFF2-40B4-BE49-F238E27FC236}">
                <a16:creationId xmlns:a16="http://schemas.microsoft.com/office/drawing/2014/main" id="{9B81F13D-AAC1-470E-9BBC-B99B4CCA9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73" name="Line 69">
            <a:extLst>
              <a:ext uri="{FF2B5EF4-FFF2-40B4-BE49-F238E27FC236}">
                <a16:creationId xmlns:a16="http://schemas.microsoft.com/office/drawing/2014/main" id="{4F3EC684-77BA-41E4-8B6D-F5EBF0B95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86195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74" name="Freeform 70">
            <a:extLst>
              <a:ext uri="{FF2B5EF4-FFF2-40B4-BE49-F238E27FC236}">
                <a16:creationId xmlns:a16="http://schemas.microsoft.com/office/drawing/2014/main" id="{7B9002D7-6AB0-48CD-BC63-0F4CF0AA5646}"/>
              </a:ext>
            </a:extLst>
          </p:cNvPr>
          <p:cNvSpPr>
            <a:spLocks/>
          </p:cNvSpPr>
          <p:nvPr/>
        </p:nvSpPr>
        <p:spPr bwMode="auto">
          <a:xfrm>
            <a:off x="4038601" y="5290455"/>
            <a:ext cx="2817813" cy="538163"/>
          </a:xfrm>
          <a:custGeom>
            <a:avLst/>
            <a:gdLst>
              <a:gd name="T0" fmla="*/ 0 w 1775"/>
              <a:gd name="T1" fmla="*/ 2147483646 h 339"/>
              <a:gd name="T2" fmla="*/ 2147483646 w 1775"/>
              <a:gd name="T3" fmla="*/ 2147483646 h 339"/>
              <a:gd name="T4" fmla="*/ 2147483646 w 1775"/>
              <a:gd name="T5" fmla="*/ 2147483646 h 339"/>
              <a:gd name="T6" fmla="*/ 2147483646 w 1775"/>
              <a:gd name="T7" fmla="*/ 0 h 339"/>
              <a:gd name="T8" fmla="*/ 0 60000 65536"/>
              <a:gd name="T9" fmla="*/ 0 60000 65536"/>
              <a:gd name="T10" fmla="*/ 0 60000 65536"/>
              <a:gd name="T11" fmla="*/ 0 60000 65536"/>
              <a:gd name="T12" fmla="*/ 0 w 1775"/>
              <a:gd name="T13" fmla="*/ 0 h 339"/>
              <a:gd name="T14" fmla="*/ 1775 w 1775"/>
              <a:gd name="T15" fmla="*/ 339 h 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5" h="339">
                <a:moveTo>
                  <a:pt x="0" y="312"/>
                </a:moveTo>
                <a:cubicBezTo>
                  <a:pt x="252" y="312"/>
                  <a:pt x="1249" y="339"/>
                  <a:pt x="1512" y="312"/>
                </a:cubicBezTo>
                <a:cubicBezTo>
                  <a:pt x="1775" y="285"/>
                  <a:pt x="1541" y="204"/>
                  <a:pt x="1576" y="152"/>
                </a:cubicBezTo>
                <a:cubicBezTo>
                  <a:pt x="1611" y="100"/>
                  <a:pt x="1690" y="32"/>
                  <a:pt x="1720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75" name="Line 107">
            <a:extLst>
              <a:ext uri="{FF2B5EF4-FFF2-40B4-BE49-F238E27FC236}">
                <a16:creationId xmlns:a16="http://schemas.microsoft.com/office/drawing/2014/main" id="{3B4F91E1-89FD-4B52-9B4F-B7839E06B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997690"/>
            <a:ext cx="6324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76" name="Line 108">
            <a:extLst>
              <a:ext uri="{FF2B5EF4-FFF2-40B4-BE49-F238E27FC236}">
                <a16:creationId xmlns:a16="http://schemas.microsoft.com/office/drawing/2014/main" id="{3F7E09E4-D2C1-4EA0-A825-B423B9A1E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77" name="Line 109">
            <a:extLst>
              <a:ext uri="{FF2B5EF4-FFF2-40B4-BE49-F238E27FC236}">
                <a16:creationId xmlns:a16="http://schemas.microsoft.com/office/drawing/2014/main" id="{718D9B0F-69B8-40E4-9118-93D7D3782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78" name="Line 110">
            <a:extLst>
              <a:ext uri="{FF2B5EF4-FFF2-40B4-BE49-F238E27FC236}">
                <a16:creationId xmlns:a16="http://schemas.microsoft.com/office/drawing/2014/main" id="{DDCD2BA7-EB91-4C55-A4EE-C128949D2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79" name="Line 111">
            <a:extLst>
              <a:ext uri="{FF2B5EF4-FFF2-40B4-BE49-F238E27FC236}">
                <a16:creationId xmlns:a16="http://schemas.microsoft.com/office/drawing/2014/main" id="{E275D6F4-C142-4040-9E47-40FBFD5E1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80" name="Line 112">
            <a:extLst>
              <a:ext uri="{FF2B5EF4-FFF2-40B4-BE49-F238E27FC236}">
                <a16:creationId xmlns:a16="http://schemas.microsoft.com/office/drawing/2014/main" id="{20C07ADD-1B28-4822-BBD2-76D5A501D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81" name="Line 113">
            <a:extLst>
              <a:ext uri="{FF2B5EF4-FFF2-40B4-BE49-F238E27FC236}">
                <a16:creationId xmlns:a16="http://schemas.microsoft.com/office/drawing/2014/main" id="{4055FB7E-03DD-4DFB-ABF5-D135422EF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82" name="Line 114">
            <a:extLst>
              <a:ext uri="{FF2B5EF4-FFF2-40B4-BE49-F238E27FC236}">
                <a16:creationId xmlns:a16="http://schemas.microsoft.com/office/drawing/2014/main" id="{40EBB858-0DF6-4F89-AFB2-9C1BE3705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83" name="Line 115">
            <a:extLst>
              <a:ext uri="{FF2B5EF4-FFF2-40B4-BE49-F238E27FC236}">
                <a16:creationId xmlns:a16="http://schemas.microsoft.com/office/drawing/2014/main" id="{2402EBDC-C596-4899-9BC0-6F6A4EF57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84" name="Line 116">
            <a:extLst>
              <a:ext uri="{FF2B5EF4-FFF2-40B4-BE49-F238E27FC236}">
                <a16:creationId xmlns:a16="http://schemas.microsoft.com/office/drawing/2014/main" id="{6301E4D7-70C0-4605-B9F5-F108B9E3D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85" name="Line 117">
            <a:extLst>
              <a:ext uri="{FF2B5EF4-FFF2-40B4-BE49-F238E27FC236}">
                <a16:creationId xmlns:a16="http://schemas.microsoft.com/office/drawing/2014/main" id="{4B3B043D-2B20-4465-85A1-8C1BA51D5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86" name="Line 118">
            <a:extLst>
              <a:ext uri="{FF2B5EF4-FFF2-40B4-BE49-F238E27FC236}">
                <a16:creationId xmlns:a16="http://schemas.microsoft.com/office/drawing/2014/main" id="{49CD1F0C-7E92-4FF0-831F-C07437195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87" name="Line 119">
            <a:extLst>
              <a:ext uri="{FF2B5EF4-FFF2-40B4-BE49-F238E27FC236}">
                <a16:creationId xmlns:a16="http://schemas.microsoft.com/office/drawing/2014/main" id="{2F9794E5-2F3B-44AB-B543-19684DA5F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88" name="Line 120">
            <a:extLst>
              <a:ext uri="{FF2B5EF4-FFF2-40B4-BE49-F238E27FC236}">
                <a16:creationId xmlns:a16="http://schemas.microsoft.com/office/drawing/2014/main" id="{5246444C-CD3F-4BD1-A5FA-9B2230A7D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89" name="Line 121">
            <a:extLst>
              <a:ext uri="{FF2B5EF4-FFF2-40B4-BE49-F238E27FC236}">
                <a16:creationId xmlns:a16="http://schemas.microsoft.com/office/drawing/2014/main" id="{F3AE3E53-C721-4717-A0C3-E92029B2A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90" name="Line 122">
            <a:extLst>
              <a:ext uri="{FF2B5EF4-FFF2-40B4-BE49-F238E27FC236}">
                <a16:creationId xmlns:a16="http://schemas.microsoft.com/office/drawing/2014/main" id="{4FED0EDD-4AEC-4A19-8020-FA10C98FE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91" name="Line 123">
            <a:extLst>
              <a:ext uri="{FF2B5EF4-FFF2-40B4-BE49-F238E27FC236}">
                <a16:creationId xmlns:a16="http://schemas.microsoft.com/office/drawing/2014/main" id="{4434CC67-E186-4D9C-BE4B-D628E9A31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92" name="Line 124">
            <a:extLst>
              <a:ext uri="{FF2B5EF4-FFF2-40B4-BE49-F238E27FC236}">
                <a16:creationId xmlns:a16="http://schemas.microsoft.com/office/drawing/2014/main" id="{1DFA0AFE-3F0E-48C1-9873-D01247AF6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93" name="Line 125">
            <a:extLst>
              <a:ext uri="{FF2B5EF4-FFF2-40B4-BE49-F238E27FC236}">
                <a16:creationId xmlns:a16="http://schemas.microsoft.com/office/drawing/2014/main" id="{7F53F167-D7B8-4389-A4C2-BC8DBD822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94" name="Line 126">
            <a:extLst>
              <a:ext uri="{FF2B5EF4-FFF2-40B4-BE49-F238E27FC236}">
                <a16:creationId xmlns:a16="http://schemas.microsoft.com/office/drawing/2014/main" id="{09BBDF6B-62F4-4DD1-9532-1E76680D2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95" name="Line 127">
            <a:extLst>
              <a:ext uri="{FF2B5EF4-FFF2-40B4-BE49-F238E27FC236}">
                <a16:creationId xmlns:a16="http://schemas.microsoft.com/office/drawing/2014/main" id="{A8652F15-E895-4FF6-96FC-B42575047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96" name="Line 128">
            <a:extLst>
              <a:ext uri="{FF2B5EF4-FFF2-40B4-BE49-F238E27FC236}">
                <a16:creationId xmlns:a16="http://schemas.microsoft.com/office/drawing/2014/main" id="{24DA1A5A-86AC-497A-B364-9F1C319BB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97" name="Line 129">
            <a:extLst>
              <a:ext uri="{FF2B5EF4-FFF2-40B4-BE49-F238E27FC236}">
                <a16:creationId xmlns:a16="http://schemas.microsoft.com/office/drawing/2014/main" id="{555035ED-E7AF-4F1E-9DC2-956EDD9E4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98" name="Line 130">
            <a:extLst>
              <a:ext uri="{FF2B5EF4-FFF2-40B4-BE49-F238E27FC236}">
                <a16:creationId xmlns:a16="http://schemas.microsoft.com/office/drawing/2014/main" id="{236DF421-1D56-4208-BEDB-5B8E741A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99" name="Line 131">
            <a:extLst>
              <a:ext uri="{FF2B5EF4-FFF2-40B4-BE49-F238E27FC236}">
                <a16:creationId xmlns:a16="http://schemas.microsoft.com/office/drawing/2014/main" id="{A5B04E13-8EC0-4501-BEDD-2E3D8F32C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100" name="Line 132">
            <a:extLst>
              <a:ext uri="{FF2B5EF4-FFF2-40B4-BE49-F238E27FC236}">
                <a16:creationId xmlns:a16="http://schemas.microsoft.com/office/drawing/2014/main" id="{75E32745-C79E-499E-BF0D-CD54D9E8F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101" name="Line 133">
            <a:extLst>
              <a:ext uri="{FF2B5EF4-FFF2-40B4-BE49-F238E27FC236}">
                <a16:creationId xmlns:a16="http://schemas.microsoft.com/office/drawing/2014/main" id="{E33166C0-1AA6-41CF-82D7-B42BF9BC9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102" name="Line 134">
            <a:extLst>
              <a:ext uri="{FF2B5EF4-FFF2-40B4-BE49-F238E27FC236}">
                <a16:creationId xmlns:a16="http://schemas.microsoft.com/office/drawing/2014/main" id="{C6A81910-BAA1-4CFC-8A4E-4E8F9A0329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103" name="Line 135">
            <a:extLst>
              <a:ext uri="{FF2B5EF4-FFF2-40B4-BE49-F238E27FC236}">
                <a16:creationId xmlns:a16="http://schemas.microsoft.com/office/drawing/2014/main" id="{C97F7FA1-399B-49ED-8367-D5FE8E57D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104" name="Line 136">
            <a:extLst>
              <a:ext uri="{FF2B5EF4-FFF2-40B4-BE49-F238E27FC236}">
                <a16:creationId xmlns:a16="http://schemas.microsoft.com/office/drawing/2014/main" id="{70371C0D-13F7-409D-8E65-A225E9E69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105" name="Line 137">
            <a:extLst>
              <a:ext uri="{FF2B5EF4-FFF2-40B4-BE49-F238E27FC236}">
                <a16:creationId xmlns:a16="http://schemas.microsoft.com/office/drawing/2014/main" id="{CD18A008-6763-4B07-852C-DE5CD271B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106" name="Line 138">
            <a:extLst>
              <a:ext uri="{FF2B5EF4-FFF2-40B4-BE49-F238E27FC236}">
                <a16:creationId xmlns:a16="http://schemas.microsoft.com/office/drawing/2014/main" id="{109B2C31-883C-40D4-B331-14DC4536A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107" name="Line 139">
            <a:extLst>
              <a:ext uri="{FF2B5EF4-FFF2-40B4-BE49-F238E27FC236}">
                <a16:creationId xmlns:a16="http://schemas.microsoft.com/office/drawing/2014/main" id="{B345E36E-721F-4DC2-89CE-057C8B869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76909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108" name="Line 140">
            <a:extLst>
              <a:ext uri="{FF2B5EF4-FFF2-40B4-BE49-F238E27FC236}">
                <a16:creationId xmlns:a16="http://schemas.microsoft.com/office/drawing/2014/main" id="{53840369-1FDE-4DC4-BD73-665F8AA54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692890"/>
            <a:ext cx="2514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109" name="Freeform 141">
            <a:extLst>
              <a:ext uri="{FF2B5EF4-FFF2-40B4-BE49-F238E27FC236}">
                <a16:creationId xmlns:a16="http://schemas.microsoft.com/office/drawing/2014/main" id="{3B62D906-4022-4955-B97C-4E92192F9521}"/>
              </a:ext>
            </a:extLst>
          </p:cNvPr>
          <p:cNvSpPr>
            <a:spLocks/>
          </p:cNvSpPr>
          <p:nvPr/>
        </p:nvSpPr>
        <p:spPr bwMode="auto">
          <a:xfrm>
            <a:off x="2286000" y="3692890"/>
            <a:ext cx="457200" cy="533400"/>
          </a:xfrm>
          <a:custGeom>
            <a:avLst/>
            <a:gdLst>
              <a:gd name="T0" fmla="*/ 0 w 384"/>
              <a:gd name="T1" fmla="*/ 2147483646 h 384"/>
              <a:gd name="T2" fmla="*/ 2147483646 w 384"/>
              <a:gd name="T3" fmla="*/ 2147483646 h 384"/>
              <a:gd name="T4" fmla="*/ 2147483646 w 384"/>
              <a:gd name="T5" fmla="*/ 0 h 384"/>
              <a:gd name="T6" fmla="*/ 0 60000 65536"/>
              <a:gd name="T7" fmla="*/ 0 60000 65536"/>
              <a:gd name="T8" fmla="*/ 0 60000 65536"/>
              <a:gd name="T9" fmla="*/ 0 w 384"/>
              <a:gd name="T10" fmla="*/ 0 h 384"/>
              <a:gd name="T11" fmla="*/ 384 w 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84">
                <a:moveTo>
                  <a:pt x="0" y="240"/>
                </a:moveTo>
                <a:lnTo>
                  <a:pt x="96" y="384"/>
                </a:lnTo>
                <a:lnTo>
                  <a:pt x="384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grpSp>
        <p:nvGrpSpPr>
          <p:cNvPr id="110" name="Group 144">
            <a:extLst>
              <a:ext uri="{FF2B5EF4-FFF2-40B4-BE49-F238E27FC236}">
                <a16:creationId xmlns:a16="http://schemas.microsoft.com/office/drawing/2014/main" id="{7BCCF81C-52DB-4E45-AB27-77192B86640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823854"/>
            <a:ext cx="304800" cy="533400"/>
            <a:chOff x="240" y="3552"/>
            <a:chExt cx="384" cy="528"/>
          </a:xfrm>
        </p:grpSpPr>
        <p:sp>
          <p:nvSpPr>
            <p:cNvPr id="111" name="Line 145">
              <a:extLst>
                <a:ext uri="{FF2B5EF4-FFF2-40B4-BE49-F238E27FC236}">
                  <a16:creationId xmlns:a16="http://schemas.microsoft.com/office/drawing/2014/main" id="{F778105F-4946-46B9-B0BE-30A2E3E9F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552"/>
              <a:ext cx="288" cy="52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112" name="Line 146">
              <a:extLst>
                <a:ext uri="{FF2B5EF4-FFF2-40B4-BE49-F238E27FC236}">
                  <a16:creationId xmlns:a16="http://schemas.microsoft.com/office/drawing/2014/main" id="{A605813B-CA8A-4AE9-97E5-D11164849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" y="3552"/>
              <a:ext cx="384" cy="52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</p:grpSp>
      <p:sp>
        <p:nvSpPr>
          <p:cNvPr id="113" name="Text Box 147">
            <a:extLst>
              <a:ext uri="{FF2B5EF4-FFF2-40B4-BE49-F238E27FC236}">
                <a16:creationId xmlns:a16="http://schemas.microsoft.com/office/drawing/2014/main" id="{D7229302-5BC5-4E02-B2B4-0E431D2C1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46429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5’</a:t>
            </a:r>
          </a:p>
        </p:txBody>
      </p:sp>
      <p:sp>
        <p:nvSpPr>
          <p:cNvPr id="114" name="Text Box 148">
            <a:extLst>
              <a:ext uri="{FF2B5EF4-FFF2-40B4-BE49-F238E27FC236}">
                <a16:creationId xmlns:a16="http://schemas.microsoft.com/office/drawing/2014/main" id="{317D73BA-4AFA-471C-8BAC-4580469E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46429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3’</a:t>
            </a:r>
          </a:p>
        </p:txBody>
      </p:sp>
      <p:sp>
        <p:nvSpPr>
          <p:cNvPr id="115" name="Text Box 151">
            <a:extLst>
              <a:ext uri="{FF2B5EF4-FFF2-40B4-BE49-F238E27FC236}">
                <a16:creationId xmlns:a16="http://schemas.microsoft.com/office/drawing/2014/main" id="{674183E1-14AC-4DDB-ABFE-E2B4DECE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51905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5’</a:t>
            </a:r>
          </a:p>
        </p:txBody>
      </p:sp>
      <p:sp>
        <p:nvSpPr>
          <p:cNvPr id="116" name="Text Box 154">
            <a:extLst>
              <a:ext uri="{FF2B5EF4-FFF2-40B4-BE49-F238E27FC236}">
                <a16:creationId xmlns:a16="http://schemas.microsoft.com/office/drawing/2014/main" id="{F5621CC4-824A-48BB-9888-13B892E9B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06185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3’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CC281E3-B499-4746-B5CE-15629ED4A932}"/>
              </a:ext>
            </a:extLst>
          </p:cNvPr>
          <p:cNvSpPr txBox="1"/>
          <p:nvPr/>
        </p:nvSpPr>
        <p:spPr>
          <a:xfrm>
            <a:off x="6082144" y="3337413"/>
            <a:ext cx="453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GC</a:t>
            </a:r>
            <a:endParaRPr lang="ar-EG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A8BD71D-826D-4D02-964C-62C13C631208}"/>
              </a:ext>
            </a:extLst>
          </p:cNvPr>
          <p:cNvSpPr txBox="1"/>
          <p:nvPr/>
        </p:nvSpPr>
        <p:spPr>
          <a:xfrm>
            <a:off x="6082144" y="3999410"/>
            <a:ext cx="4519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CG</a:t>
            </a:r>
            <a:endParaRPr lang="ar-EG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DBC9D81-4A5A-4126-A93E-34650442F3A4}"/>
              </a:ext>
            </a:extLst>
          </p:cNvPr>
          <p:cNvSpPr txBox="1"/>
          <p:nvPr/>
        </p:nvSpPr>
        <p:spPr>
          <a:xfrm rot="18628935">
            <a:off x="6319017" y="5046467"/>
            <a:ext cx="4119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AT</a:t>
            </a:r>
            <a:endParaRPr lang="ar-EG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2CF033-DC91-4137-BB9D-E5BCE46969B2}"/>
              </a:ext>
            </a:extLst>
          </p:cNvPr>
          <p:cNvSpPr txBox="1"/>
          <p:nvPr/>
        </p:nvSpPr>
        <p:spPr>
          <a:xfrm>
            <a:off x="3740727" y="4305092"/>
            <a:ext cx="433163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EG" b="1" dirty="0"/>
              <a:t>الطرف 3 مرتبط و مستقر و بالتالي تتم عملية التضاعف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A185DA8-53EA-435E-9D90-EC06C2E21A76}"/>
              </a:ext>
            </a:extLst>
          </p:cNvPr>
          <p:cNvSpPr txBox="1"/>
          <p:nvPr/>
        </p:nvSpPr>
        <p:spPr>
          <a:xfrm>
            <a:off x="2986185" y="6292723"/>
            <a:ext cx="66768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EG" b="1" dirty="0"/>
              <a:t>الطرف 3 غير مرتبط جيدا لاحتواءة علي </a:t>
            </a:r>
            <a:r>
              <a:rPr lang="en-US" b="1" dirty="0"/>
              <a:t>A </a:t>
            </a:r>
            <a:r>
              <a:rPr lang="ar-EG" b="1" dirty="0"/>
              <a:t> او </a:t>
            </a:r>
            <a:r>
              <a:rPr lang="en-US" b="1" dirty="0"/>
              <a:t>T</a:t>
            </a:r>
            <a:r>
              <a:rPr lang="ar-EG" b="1" dirty="0"/>
              <a:t> </a:t>
            </a:r>
            <a:r>
              <a:rPr lang="en-US" b="1" dirty="0"/>
              <a:t> </a:t>
            </a:r>
            <a:r>
              <a:rPr lang="ar-EG" b="1" dirty="0"/>
              <a:t> و بالتالي قد تتوقف عملية التضاعف</a:t>
            </a:r>
          </a:p>
        </p:txBody>
      </p:sp>
    </p:spTree>
    <p:extLst>
      <p:ext uri="{BB962C8B-B14F-4D97-AF65-F5344CB8AC3E}">
        <p14:creationId xmlns:p14="http://schemas.microsoft.com/office/powerpoint/2010/main" val="13092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749C709-FD18-497B-B09B-728A09CAA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ar-EG" sz="2800" b="1"/>
              <a:t>when is a “primer” a primer?</a:t>
            </a:r>
          </a:p>
        </p:txBody>
      </p:sp>
      <p:sp>
        <p:nvSpPr>
          <p:cNvPr id="35843" name="Line 4">
            <a:extLst>
              <a:ext uri="{FF2B5EF4-FFF2-40B4-BE49-F238E27FC236}">
                <a16:creationId xmlns:a16="http://schemas.microsoft.com/office/drawing/2014/main" id="{912F8F2F-B972-45BC-82AE-A03D2B7FF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597400"/>
            <a:ext cx="6324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4" name="Freeform 5">
            <a:extLst>
              <a:ext uri="{FF2B5EF4-FFF2-40B4-BE49-F238E27FC236}">
                <a16:creationId xmlns:a16="http://schemas.microsoft.com/office/drawing/2014/main" id="{350E9DBF-6BE3-4445-A6CA-A03BEDC4A818}"/>
              </a:ext>
            </a:extLst>
          </p:cNvPr>
          <p:cNvSpPr>
            <a:spLocks/>
          </p:cNvSpPr>
          <p:nvPr/>
        </p:nvSpPr>
        <p:spPr bwMode="auto">
          <a:xfrm>
            <a:off x="4038600" y="3886200"/>
            <a:ext cx="2819400" cy="457200"/>
          </a:xfrm>
          <a:custGeom>
            <a:avLst/>
            <a:gdLst>
              <a:gd name="T0" fmla="*/ 0 w 1776"/>
              <a:gd name="T1" fmla="*/ 2147483646 h 288"/>
              <a:gd name="T2" fmla="*/ 2147483646 w 1776"/>
              <a:gd name="T3" fmla="*/ 2147483646 h 288"/>
              <a:gd name="T4" fmla="*/ 2147483646 w 1776"/>
              <a:gd name="T5" fmla="*/ 2147483646 h 288"/>
              <a:gd name="T6" fmla="*/ 2147483646 w 1776"/>
              <a:gd name="T7" fmla="*/ 2147483646 h 288"/>
              <a:gd name="T8" fmla="*/ 2147483646 w 1776"/>
              <a:gd name="T9" fmla="*/ 2147483646 h 288"/>
              <a:gd name="T10" fmla="*/ 2147483646 w 1776"/>
              <a:gd name="T11" fmla="*/ 2147483646 h 288"/>
              <a:gd name="T12" fmla="*/ 2147483646 w 1776"/>
              <a:gd name="T13" fmla="*/ 2147483646 h 288"/>
              <a:gd name="T14" fmla="*/ 2147483646 w 1776"/>
              <a:gd name="T15" fmla="*/ 2147483646 h 288"/>
              <a:gd name="T16" fmla="*/ 2147483646 w 1776"/>
              <a:gd name="T17" fmla="*/ 2147483646 h 288"/>
              <a:gd name="T18" fmla="*/ 2147483646 w 1776"/>
              <a:gd name="T19" fmla="*/ 2147483646 h 2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76"/>
              <a:gd name="T31" fmla="*/ 0 h 288"/>
              <a:gd name="T32" fmla="*/ 1776 w 1776"/>
              <a:gd name="T33" fmla="*/ 288 h 2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76" h="288">
                <a:moveTo>
                  <a:pt x="0" y="248"/>
                </a:moveTo>
                <a:cubicBezTo>
                  <a:pt x="75" y="244"/>
                  <a:pt x="359" y="249"/>
                  <a:pt x="448" y="224"/>
                </a:cubicBezTo>
                <a:cubicBezTo>
                  <a:pt x="537" y="199"/>
                  <a:pt x="508" y="95"/>
                  <a:pt x="536" y="96"/>
                </a:cubicBezTo>
                <a:cubicBezTo>
                  <a:pt x="564" y="97"/>
                  <a:pt x="513" y="207"/>
                  <a:pt x="616" y="232"/>
                </a:cubicBezTo>
                <a:cubicBezTo>
                  <a:pt x="719" y="257"/>
                  <a:pt x="1055" y="269"/>
                  <a:pt x="1152" y="248"/>
                </a:cubicBezTo>
                <a:cubicBezTo>
                  <a:pt x="1249" y="227"/>
                  <a:pt x="1184" y="144"/>
                  <a:pt x="1200" y="104"/>
                </a:cubicBezTo>
                <a:cubicBezTo>
                  <a:pt x="1216" y="64"/>
                  <a:pt x="1224" y="16"/>
                  <a:pt x="1248" y="8"/>
                </a:cubicBezTo>
                <a:cubicBezTo>
                  <a:pt x="1272" y="0"/>
                  <a:pt x="1327" y="15"/>
                  <a:pt x="1344" y="56"/>
                </a:cubicBezTo>
                <a:cubicBezTo>
                  <a:pt x="1361" y="97"/>
                  <a:pt x="1280" y="224"/>
                  <a:pt x="1352" y="256"/>
                </a:cubicBezTo>
                <a:cubicBezTo>
                  <a:pt x="1424" y="288"/>
                  <a:pt x="1688" y="250"/>
                  <a:pt x="1776" y="248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5" name="Line 6">
            <a:extLst>
              <a:ext uri="{FF2B5EF4-FFF2-40B4-BE49-F238E27FC236}">
                <a16:creationId xmlns:a16="http://schemas.microsoft.com/office/drawing/2014/main" id="{BCD756E6-2716-4E92-BC13-C26844D5F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6" name="Line 7">
            <a:extLst>
              <a:ext uri="{FF2B5EF4-FFF2-40B4-BE49-F238E27FC236}">
                <a16:creationId xmlns:a16="http://schemas.microsoft.com/office/drawing/2014/main" id="{ECFF666A-80DD-4609-9AA4-8BD3FC12A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7" name="Line 8">
            <a:extLst>
              <a:ext uri="{FF2B5EF4-FFF2-40B4-BE49-F238E27FC236}">
                <a16:creationId xmlns:a16="http://schemas.microsoft.com/office/drawing/2014/main" id="{A3A8F3E7-5308-4EE0-A3ED-251CA7971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8" name="Line 9">
            <a:extLst>
              <a:ext uri="{FF2B5EF4-FFF2-40B4-BE49-F238E27FC236}">
                <a16:creationId xmlns:a16="http://schemas.microsoft.com/office/drawing/2014/main" id="{B58C1F70-E1E0-43A2-97CF-244C38A83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9" name="Line 10">
            <a:extLst>
              <a:ext uri="{FF2B5EF4-FFF2-40B4-BE49-F238E27FC236}">
                <a16:creationId xmlns:a16="http://schemas.microsoft.com/office/drawing/2014/main" id="{BF274283-8DDE-4001-9270-FE9831B96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0" name="Line 11">
            <a:extLst>
              <a:ext uri="{FF2B5EF4-FFF2-40B4-BE49-F238E27FC236}">
                <a16:creationId xmlns:a16="http://schemas.microsoft.com/office/drawing/2014/main" id="{D0153965-9681-4663-95D3-5D42DCD5B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1" name="Line 12">
            <a:extLst>
              <a:ext uri="{FF2B5EF4-FFF2-40B4-BE49-F238E27FC236}">
                <a16:creationId xmlns:a16="http://schemas.microsoft.com/office/drawing/2014/main" id="{17622C8E-BD8A-434D-AC85-50CCF991E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2" name="Line 13">
            <a:extLst>
              <a:ext uri="{FF2B5EF4-FFF2-40B4-BE49-F238E27FC236}">
                <a16:creationId xmlns:a16="http://schemas.microsoft.com/office/drawing/2014/main" id="{A9190E81-AD1F-457D-B0EF-BA7D74D8B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3" name="Line 14">
            <a:extLst>
              <a:ext uri="{FF2B5EF4-FFF2-40B4-BE49-F238E27FC236}">
                <a16:creationId xmlns:a16="http://schemas.microsoft.com/office/drawing/2014/main" id="{C8E162C6-D228-4919-8B17-45BEDB695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4" name="Line 15">
            <a:extLst>
              <a:ext uri="{FF2B5EF4-FFF2-40B4-BE49-F238E27FC236}">
                <a16:creationId xmlns:a16="http://schemas.microsoft.com/office/drawing/2014/main" id="{C8BADA06-0F59-4F94-8DA2-58F3317F7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5" name="Line 16">
            <a:extLst>
              <a:ext uri="{FF2B5EF4-FFF2-40B4-BE49-F238E27FC236}">
                <a16:creationId xmlns:a16="http://schemas.microsoft.com/office/drawing/2014/main" id="{B6729D7D-8331-4F62-A95A-EF33A6141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6" name="Line 17">
            <a:extLst>
              <a:ext uri="{FF2B5EF4-FFF2-40B4-BE49-F238E27FC236}">
                <a16:creationId xmlns:a16="http://schemas.microsoft.com/office/drawing/2014/main" id="{1D368040-8890-4AB5-A1E9-A2A0D22BA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7" name="Line 18">
            <a:extLst>
              <a:ext uri="{FF2B5EF4-FFF2-40B4-BE49-F238E27FC236}">
                <a16:creationId xmlns:a16="http://schemas.microsoft.com/office/drawing/2014/main" id="{0077A2BC-3AB4-452B-AAC0-3B78BB9D2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8" name="Line 19">
            <a:extLst>
              <a:ext uri="{FF2B5EF4-FFF2-40B4-BE49-F238E27FC236}">
                <a16:creationId xmlns:a16="http://schemas.microsoft.com/office/drawing/2014/main" id="{3AC6D1DE-475F-43B8-8A61-06725E003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9" name="Line 20">
            <a:extLst>
              <a:ext uri="{FF2B5EF4-FFF2-40B4-BE49-F238E27FC236}">
                <a16:creationId xmlns:a16="http://schemas.microsoft.com/office/drawing/2014/main" id="{9E5B8A54-0B91-4937-89AC-4CF9F3486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0" name="Line 21">
            <a:extLst>
              <a:ext uri="{FF2B5EF4-FFF2-40B4-BE49-F238E27FC236}">
                <a16:creationId xmlns:a16="http://schemas.microsoft.com/office/drawing/2014/main" id="{2E7A729C-DB9C-4165-85C4-BC77825F7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1" name="Line 22">
            <a:extLst>
              <a:ext uri="{FF2B5EF4-FFF2-40B4-BE49-F238E27FC236}">
                <a16:creationId xmlns:a16="http://schemas.microsoft.com/office/drawing/2014/main" id="{436DD063-75A7-48BA-AC8F-F053B5B7D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2" name="Line 23">
            <a:extLst>
              <a:ext uri="{FF2B5EF4-FFF2-40B4-BE49-F238E27FC236}">
                <a16:creationId xmlns:a16="http://schemas.microsoft.com/office/drawing/2014/main" id="{77DA16B6-2431-4381-BA5D-B20161EAE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3" name="Line 24">
            <a:extLst>
              <a:ext uri="{FF2B5EF4-FFF2-40B4-BE49-F238E27FC236}">
                <a16:creationId xmlns:a16="http://schemas.microsoft.com/office/drawing/2014/main" id="{71997813-6451-42EF-8F7F-841576431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4" name="Line 25">
            <a:extLst>
              <a:ext uri="{FF2B5EF4-FFF2-40B4-BE49-F238E27FC236}">
                <a16:creationId xmlns:a16="http://schemas.microsoft.com/office/drawing/2014/main" id="{F2EF831B-E433-4882-BC2A-D01886064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5" name="Line 26">
            <a:extLst>
              <a:ext uri="{FF2B5EF4-FFF2-40B4-BE49-F238E27FC236}">
                <a16:creationId xmlns:a16="http://schemas.microsoft.com/office/drawing/2014/main" id="{C0CB2416-C87B-420D-9163-9EB89EC99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6" name="Line 27">
            <a:extLst>
              <a:ext uri="{FF2B5EF4-FFF2-40B4-BE49-F238E27FC236}">
                <a16:creationId xmlns:a16="http://schemas.microsoft.com/office/drawing/2014/main" id="{31A7C379-B530-4B1F-A447-C8B4717DC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7" name="Line 28">
            <a:extLst>
              <a:ext uri="{FF2B5EF4-FFF2-40B4-BE49-F238E27FC236}">
                <a16:creationId xmlns:a16="http://schemas.microsoft.com/office/drawing/2014/main" id="{02A84873-A7DB-4FBC-ABCD-82CA0FC8C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8" name="Line 29">
            <a:extLst>
              <a:ext uri="{FF2B5EF4-FFF2-40B4-BE49-F238E27FC236}">
                <a16:creationId xmlns:a16="http://schemas.microsoft.com/office/drawing/2014/main" id="{17D74479-01FD-4060-9F27-F4B3BCD19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9" name="Line 30">
            <a:extLst>
              <a:ext uri="{FF2B5EF4-FFF2-40B4-BE49-F238E27FC236}">
                <a16:creationId xmlns:a16="http://schemas.microsoft.com/office/drawing/2014/main" id="{DA6C0EE7-DDA5-4B0B-BC4B-B0B456CD3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0" name="Line 31">
            <a:extLst>
              <a:ext uri="{FF2B5EF4-FFF2-40B4-BE49-F238E27FC236}">
                <a16:creationId xmlns:a16="http://schemas.microsoft.com/office/drawing/2014/main" id="{1902A99B-DDAF-4E0B-A61A-1E8FB6C34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1" name="Line 32">
            <a:extLst>
              <a:ext uri="{FF2B5EF4-FFF2-40B4-BE49-F238E27FC236}">
                <a16:creationId xmlns:a16="http://schemas.microsoft.com/office/drawing/2014/main" id="{F22620A2-4529-4E00-98B2-D292A6C1A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2" name="Line 33">
            <a:extLst>
              <a:ext uri="{FF2B5EF4-FFF2-40B4-BE49-F238E27FC236}">
                <a16:creationId xmlns:a16="http://schemas.microsoft.com/office/drawing/2014/main" id="{3D28CE33-D329-415C-A821-B46462A52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3" name="Line 34">
            <a:extLst>
              <a:ext uri="{FF2B5EF4-FFF2-40B4-BE49-F238E27FC236}">
                <a16:creationId xmlns:a16="http://schemas.microsoft.com/office/drawing/2014/main" id="{9800816D-9BAB-4B58-B0CF-84D802961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4" name="Line 35">
            <a:extLst>
              <a:ext uri="{FF2B5EF4-FFF2-40B4-BE49-F238E27FC236}">
                <a16:creationId xmlns:a16="http://schemas.microsoft.com/office/drawing/2014/main" id="{8B172566-3BDA-4914-B85F-9B91034CF5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5" name="Line 37">
            <a:extLst>
              <a:ext uri="{FF2B5EF4-FFF2-40B4-BE49-F238E27FC236}">
                <a16:creationId xmlns:a16="http://schemas.microsoft.com/office/drawing/2014/main" id="{8FCE35FA-90D8-4035-98F5-767EA6C61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829300"/>
            <a:ext cx="6324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6" name="Line 38">
            <a:extLst>
              <a:ext uri="{FF2B5EF4-FFF2-40B4-BE49-F238E27FC236}">
                <a16:creationId xmlns:a16="http://schemas.microsoft.com/office/drawing/2014/main" id="{89D7F6E9-E253-4DFD-B1F4-F11456B38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7" name="Line 39">
            <a:extLst>
              <a:ext uri="{FF2B5EF4-FFF2-40B4-BE49-F238E27FC236}">
                <a16:creationId xmlns:a16="http://schemas.microsoft.com/office/drawing/2014/main" id="{7099208C-9DF9-477C-9750-F499C1B6C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8" name="Line 40">
            <a:extLst>
              <a:ext uri="{FF2B5EF4-FFF2-40B4-BE49-F238E27FC236}">
                <a16:creationId xmlns:a16="http://schemas.microsoft.com/office/drawing/2014/main" id="{1D196081-B727-40E6-B934-BBBC0F12C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9" name="Line 41">
            <a:extLst>
              <a:ext uri="{FF2B5EF4-FFF2-40B4-BE49-F238E27FC236}">
                <a16:creationId xmlns:a16="http://schemas.microsoft.com/office/drawing/2014/main" id="{2B44A52F-D932-432D-8472-A9A6D90CE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0" name="Line 42">
            <a:extLst>
              <a:ext uri="{FF2B5EF4-FFF2-40B4-BE49-F238E27FC236}">
                <a16:creationId xmlns:a16="http://schemas.microsoft.com/office/drawing/2014/main" id="{C7739BC8-1C97-443A-A0D5-770D1F8ED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1" name="Line 43">
            <a:extLst>
              <a:ext uri="{FF2B5EF4-FFF2-40B4-BE49-F238E27FC236}">
                <a16:creationId xmlns:a16="http://schemas.microsoft.com/office/drawing/2014/main" id="{D49CE474-733F-4928-9603-3997B792D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2" name="Line 44">
            <a:extLst>
              <a:ext uri="{FF2B5EF4-FFF2-40B4-BE49-F238E27FC236}">
                <a16:creationId xmlns:a16="http://schemas.microsoft.com/office/drawing/2014/main" id="{283A57B4-805F-4F96-BC2C-4F596F84D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3" name="Line 45">
            <a:extLst>
              <a:ext uri="{FF2B5EF4-FFF2-40B4-BE49-F238E27FC236}">
                <a16:creationId xmlns:a16="http://schemas.microsoft.com/office/drawing/2014/main" id="{E2B79722-7D81-419E-9A42-91A97AC2F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4" name="Line 46">
            <a:extLst>
              <a:ext uri="{FF2B5EF4-FFF2-40B4-BE49-F238E27FC236}">
                <a16:creationId xmlns:a16="http://schemas.microsoft.com/office/drawing/2014/main" id="{4459A327-18E0-464B-ABD8-AE25C31CC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5" name="Line 47">
            <a:extLst>
              <a:ext uri="{FF2B5EF4-FFF2-40B4-BE49-F238E27FC236}">
                <a16:creationId xmlns:a16="http://schemas.microsoft.com/office/drawing/2014/main" id="{4E8D575D-D925-407F-B370-9B3FD62A2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6" name="Line 48">
            <a:extLst>
              <a:ext uri="{FF2B5EF4-FFF2-40B4-BE49-F238E27FC236}">
                <a16:creationId xmlns:a16="http://schemas.microsoft.com/office/drawing/2014/main" id="{29514939-2635-4DC1-8954-2CB8E7254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7" name="Line 49">
            <a:extLst>
              <a:ext uri="{FF2B5EF4-FFF2-40B4-BE49-F238E27FC236}">
                <a16:creationId xmlns:a16="http://schemas.microsoft.com/office/drawing/2014/main" id="{CBC1D4CF-BD4E-4656-9AB3-507AFB477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8" name="Line 50">
            <a:extLst>
              <a:ext uri="{FF2B5EF4-FFF2-40B4-BE49-F238E27FC236}">
                <a16:creationId xmlns:a16="http://schemas.microsoft.com/office/drawing/2014/main" id="{8A271E57-31D4-4122-A33A-5CDD2F91A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9" name="Line 51">
            <a:extLst>
              <a:ext uri="{FF2B5EF4-FFF2-40B4-BE49-F238E27FC236}">
                <a16:creationId xmlns:a16="http://schemas.microsoft.com/office/drawing/2014/main" id="{DEA06B51-F8C6-400A-A5A1-62A9F9D1D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0" name="Line 52">
            <a:extLst>
              <a:ext uri="{FF2B5EF4-FFF2-40B4-BE49-F238E27FC236}">
                <a16:creationId xmlns:a16="http://schemas.microsoft.com/office/drawing/2014/main" id="{6DF43E34-249E-4A96-9B87-32100BBC5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1" name="Line 53">
            <a:extLst>
              <a:ext uri="{FF2B5EF4-FFF2-40B4-BE49-F238E27FC236}">
                <a16:creationId xmlns:a16="http://schemas.microsoft.com/office/drawing/2014/main" id="{A88F7849-A8E0-457F-8718-42126EAC5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2" name="Line 54">
            <a:extLst>
              <a:ext uri="{FF2B5EF4-FFF2-40B4-BE49-F238E27FC236}">
                <a16:creationId xmlns:a16="http://schemas.microsoft.com/office/drawing/2014/main" id="{30164D2F-0967-4E1C-B121-6E6EE4ABD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3" name="Line 55">
            <a:extLst>
              <a:ext uri="{FF2B5EF4-FFF2-40B4-BE49-F238E27FC236}">
                <a16:creationId xmlns:a16="http://schemas.microsoft.com/office/drawing/2014/main" id="{4E5B950D-118A-4E3E-B6D6-1BF168296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4" name="Line 56">
            <a:extLst>
              <a:ext uri="{FF2B5EF4-FFF2-40B4-BE49-F238E27FC236}">
                <a16:creationId xmlns:a16="http://schemas.microsoft.com/office/drawing/2014/main" id="{54FBCD84-099C-42AD-A25F-16BC5B5F7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5" name="Line 57">
            <a:extLst>
              <a:ext uri="{FF2B5EF4-FFF2-40B4-BE49-F238E27FC236}">
                <a16:creationId xmlns:a16="http://schemas.microsoft.com/office/drawing/2014/main" id="{B197C297-F621-46D6-A3AC-DDDD41B8C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6" name="Line 58">
            <a:extLst>
              <a:ext uri="{FF2B5EF4-FFF2-40B4-BE49-F238E27FC236}">
                <a16:creationId xmlns:a16="http://schemas.microsoft.com/office/drawing/2014/main" id="{A30E6A4B-410E-449F-93DC-8CF8085A6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7" name="Line 59">
            <a:extLst>
              <a:ext uri="{FF2B5EF4-FFF2-40B4-BE49-F238E27FC236}">
                <a16:creationId xmlns:a16="http://schemas.microsoft.com/office/drawing/2014/main" id="{82F0FA2D-5472-4E4E-8223-4F5C3F183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8" name="Line 60">
            <a:extLst>
              <a:ext uri="{FF2B5EF4-FFF2-40B4-BE49-F238E27FC236}">
                <a16:creationId xmlns:a16="http://schemas.microsoft.com/office/drawing/2014/main" id="{A40C272C-471E-4FD2-AAE0-96F14E227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9" name="Line 61">
            <a:extLst>
              <a:ext uri="{FF2B5EF4-FFF2-40B4-BE49-F238E27FC236}">
                <a16:creationId xmlns:a16="http://schemas.microsoft.com/office/drawing/2014/main" id="{EFFD1910-D584-4C7C-B202-2C1B5916A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0" name="Line 62">
            <a:extLst>
              <a:ext uri="{FF2B5EF4-FFF2-40B4-BE49-F238E27FC236}">
                <a16:creationId xmlns:a16="http://schemas.microsoft.com/office/drawing/2014/main" id="{54CB0A62-AED1-4CC1-8371-7E9A786E1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1" name="Line 63">
            <a:extLst>
              <a:ext uri="{FF2B5EF4-FFF2-40B4-BE49-F238E27FC236}">
                <a16:creationId xmlns:a16="http://schemas.microsoft.com/office/drawing/2014/main" id="{9689E987-6F16-437C-89B7-791C850D1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2" name="Line 64">
            <a:extLst>
              <a:ext uri="{FF2B5EF4-FFF2-40B4-BE49-F238E27FC236}">
                <a16:creationId xmlns:a16="http://schemas.microsoft.com/office/drawing/2014/main" id="{A102DE89-4D96-4ECA-B085-F661B86EE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3" name="Line 65">
            <a:extLst>
              <a:ext uri="{FF2B5EF4-FFF2-40B4-BE49-F238E27FC236}">
                <a16:creationId xmlns:a16="http://schemas.microsoft.com/office/drawing/2014/main" id="{6468DD07-D98C-4FB3-BFD3-88EC18A14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4" name="Line 66">
            <a:extLst>
              <a:ext uri="{FF2B5EF4-FFF2-40B4-BE49-F238E27FC236}">
                <a16:creationId xmlns:a16="http://schemas.microsoft.com/office/drawing/2014/main" id="{3585B275-4F59-4B84-9A13-7684C8371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5" name="Line 67">
            <a:extLst>
              <a:ext uri="{FF2B5EF4-FFF2-40B4-BE49-F238E27FC236}">
                <a16:creationId xmlns:a16="http://schemas.microsoft.com/office/drawing/2014/main" id="{56F12E18-ADF4-41C2-8EBE-D9D89E4A0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6" name="Line 68">
            <a:extLst>
              <a:ext uri="{FF2B5EF4-FFF2-40B4-BE49-F238E27FC236}">
                <a16:creationId xmlns:a16="http://schemas.microsoft.com/office/drawing/2014/main" id="{B24710E0-F00E-4C15-BC0A-9C02BEC4E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7" name="Line 69">
            <a:extLst>
              <a:ext uri="{FF2B5EF4-FFF2-40B4-BE49-F238E27FC236}">
                <a16:creationId xmlns:a16="http://schemas.microsoft.com/office/drawing/2014/main" id="{01B76B79-0B7F-4D9A-BE34-552CEB302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8" name="Freeform 70">
            <a:extLst>
              <a:ext uri="{FF2B5EF4-FFF2-40B4-BE49-F238E27FC236}">
                <a16:creationId xmlns:a16="http://schemas.microsoft.com/office/drawing/2014/main" id="{DD241390-5ADB-453A-8D32-854EC3E6F645}"/>
              </a:ext>
            </a:extLst>
          </p:cNvPr>
          <p:cNvSpPr>
            <a:spLocks/>
          </p:cNvSpPr>
          <p:nvPr/>
        </p:nvSpPr>
        <p:spPr bwMode="auto">
          <a:xfrm>
            <a:off x="4038601" y="5029201"/>
            <a:ext cx="2817813" cy="538163"/>
          </a:xfrm>
          <a:custGeom>
            <a:avLst/>
            <a:gdLst>
              <a:gd name="T0" fmla="*/ 0 w 1775"/>
              <a:gd name="T1" fmla="*/ 2147483646 h 339"/>
              <a:gd name="T2" fmla="*/ 2147483646 w 1775"/>
              <a:gd name="T3" fmla="*/ 2147483646 h 339"/>
              <a:gd name="T4" fmla="*/ 2147483646 w 1775"/>
              <a:gd name="T5" fmla="*/ 2147483646 h 339"/>
              <a:gd name="T6" fmla="*/ 2147483646 w 1775"/>
              <a:gd name="T7" fmla="*/ 0 h 339"/>
              <a:gd name="T8" fmla="*/ 0 60000 65536"/>
              <a:gd name="T9" fmla="*/ 0 60000 65536"/>
              <a:gd name="T10" fmla="*/ 0 60000 65536"/>
              <a:gd name="T11" fmla="*/ 0 60000 65536"/>
              <a:gd name="T12" fmla="*/ 0 w 1775"/>
              <a:gd name="T13" fmla="*/ 0 h 339"/>
              <a:gd name="T14" fmla="*/ 1775 w 1775"/>
              <a:gd name="T15" fmla="*/ 339 h 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5" h="339">
                <a:moveTo>
                  <a:pt x="0" y="312"/>
                </a:moveTo>
                <a:cubicBezTo>
                  <a:pt x="252" y="312"/>
                  <a:pt x="1249" y="339"/>
                  <a:pt x="1512" y="312"/>
                </a:cubicBezTo>
                <a:cubicBezTo>
                  <a:pt x="1775" y="285"/>
                  <a:pt x="1541" y="204"/>
                  <a:pt x="1576" y="152"/>
                </a:cubicBezTo>
                <a:cubicBezTo>
                  <a:pt x="1611" y="100"/>
                  <a:pt x="1690" y="32"/>
                  <a:pt x="1720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9" name="Line 72">
            <a:extLst>
              <a:ext uri="{FF2B5EF4-FFF2-40B4-BE49-F238E27FC236}">
                <a16:creationId xmlns:a16="http://schemas.microsoft.com/office/drawing/2014/main" id="{2ED5AE37-3723-4787-A4A3-A8487DD63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3479800"/>
            <a:ext cx="6324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0" name="Line 73">
            <a:extLst>
              <a:ext uri="{FF2B5EF4-FFF2-40B4-BE49-F238E27FC236}">
                <a16:creationId xmlns:a16="http://schemas.microsoft.com/office/drawing/2014/main" id="{227B0878-0126-4A41-BB47-0749A8DB3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7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1" name="Line 74">
            <a:extLst>
              <a:ext uri="{FF2B5EF4-FFF2-40B4-BE49-F238E27FC236}">
                <a16:creationId xmlns:a16="http://schemas.microsoft.com/office/drawing/2014/main" id="{4184DF4C-3E39-48DD-BFB0-5EDDC11FE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3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2" name="Line 75">
            <a:extLst>
              <a:ext uri="{FF2B5EF4-FFF2-40B4-BE49-F238E27FC236}">
                <a16:creationId xmlns:a16="http://schemas.microsoft.com/office/drawing/2014/main" id="{EB3749C5-5DB6-4221-A7B6-EBAEDC3D1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3" name="Line 76">
            <a:extLst>
              <a:ext uri="{FF2B5EF4-FFF2-40B4-BE49-F238E27FC236}">
                <a16:creationId xmlns:a16="http://schemas.microsoft.com/office/drawing/2014/main" id="{CD84B996-A2CA-45FA-9776-7BF18222F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4" name="Line 77">
            <a:extLst>
              <a:ext uri="{FF2B5EF4-FFF2-40B4-BE49-F238E27FC236}">
                <a16:creationId xmlns:a16="http://schemas.microsoft.com/office/drawing/2014/main" id="{43E3F735-C043-4D30-A862-BE7024A51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5" name="Line 78">
            <a:extLst>
              <a:ext uri="{FF2B5EF4-FFF2-40B4-BE49-F238E27FC236}">
                <a16:creationId xmlns:a16="http://schemas.microsoft.com/office/drawing/2014/main" id="{D6D8E844-61F8-4752-B6C3-EB82A8A4C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6" name="Line 79">
            <a:extLst>
              <a:ext uri="{FF2B5EF4-FFF2-40B4-BE49-F238E27FC236}">
                <a16:creationId xmlns:a16="http://schemas.microsoft.com/office/drawing/2014/main" id="{6BB76616-2500-436F-931A-B7F8AF678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7" name="Line 80">
            <a:extLst>
              <a:ext uri="{FF2B5EF4-FFF2-40B4-BE49-F238E27FC236}">
                <a16:creationId xmlns:a16="http://schemas.microsoft.com/office/drawing/2014/main" id="{B7372889-7989-4417-B898-4DB24051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0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8" name="Line 81">
            <a:extLst>
              <a:ext uri="{FF2B5EF4-FFF2-40B4-BE49-F238E27FC236}">
                <a16:creationId xmlns:a16="http://schemas.microsoft.com/office/drawing/2014/main" id="{519E6CF7-BE92-4EE5-B751-4F28058C7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7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9" name="Line 82">
            <a:extLst>
              <a:ext uri="{FF2B5EF4-FFF2-40B4-BE49-F238E27FC236}">
                <a16:creationId xmlns:a16="http://schemas.microsoft.com/office/drawing/2014/main" id="{88C5C557-2655-481B-9444-57184C030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0" name="Line 83">
            <a:extLst>
              <a:ext uri="{FF2B5EF4-FFF2-40B4-BE49-F238E27FC236}">
                <a16:creationId xmlns:a16="http://schemas.microsoft.com/office/drawing/2014/main" id="{B3F1EB34-7908-447E-B739-D24D9D372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1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1" name="Line 84">
            <a:extLst>
              <a:ext uri="{FF2B5EF4-FFF2-40B4-BE49-F238E27FC236}">
                <a16:creationId xmlns:a16="http://schemas.microsoft.com/office/drawing/2014/main" id="{086F5EDB-0728-4617-89D3-F5D19E092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2" name="Line 85">
            <a:extLst>
              <a:ext uri="{FF2B5EF4-FFF2-40B4-BE49-F238E27FC236}">
                <a16:creationId xmlns:a16="http://schemas.microsoft.com/office/drawing/2014/main" id="{99C31DE7-4E7C-413F-B0A5-11F310608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3" name="Line 86">
            <a:extLst>
              <a:ext uri="{FF2B5EF4-FFF2-40B4-BE49-F238E27FC236}">
                <a16:creationId xmlns:a16="http://schemas.microsoft.com/office/drawing/2014/main" id="{6C2902BA-25F1-43AA-8B78-D5E9ADF0D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0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4" name="Line 87">
            <a:extLst>
              <a:ext uri="{FF2B5EF4-FFF2-40B4-BE49-F238E27FC236}">
                <a16:creationId xmlns:a16="http://schemas.microsoft.com/office/drawing/2014/main" id="{779A99F2-77CB-4A4D-AA70-B3724EFF6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6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5" name="Line 88">
            <a:extLst>
              <a:ext uri="{FF2B5EF4-FFF2-40B4-BE49-F238E27FC236}">
                <a16:creationId xmlns:a16="http://schemas.microsoft.com/office/drawing/2014/main" id="{7ED813ED-AA01-4148-B32E-8A1E08477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2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6" name="Line 89">
            <a:extLst>
              <a:ext uri="{FF2B5EF4-FFF2-40B4-BE49-F238E27FC236}">
                <a16:creationId xmlns:a16="http://schemas.microsoft.com/office/drawing/2014/main" id="{60FCA897-F083-4CE5-BA77-8FAF7FE78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9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7" name="Line 90">
            <a:extLst>
              <a:ext uri="{FF2B5EF4-FFF2-40B4-BE49-F238E27FC236}">
                <a16:creationId xmlns:a16="http://schemas.microsoft.com/office/drawing/2014/main" id="{22CB9715-F9B3-4195-B334-304A2C132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5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8" name="Line 91">
            <a:extLst>
              <a:ext uri="{FF2B5EF4-FFF2-40B4-BE49-F238E27FC236}">
                <a16:creationId xmlns:a16="http://schemas.microsoft.com/office/drawing/2014/main" id="{BB98BBD1-AE8C-4EEF-8238-AC77B46F1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9" name="Line 92">
            <a:extLst>
              <a:ext uri="{FF2B5EF4-FFF2-40B4-BE49-F238E27FC236}">
                <a16:creationId xmlns:a16="http://schemas.microsoft.com/office/drawing/2014/main" id="{D2D5A347-5BEA-43E2-894F-43D546968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7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0" name="Line 93">
            <a:extLst>
              <a:ext uri="{FF2B5EF4-FFF2-40B4-BE49-F238E27FC236}">
                <a16:creationId xmlns:a16="http://schemas.microsoft.com/office/drawing/2014/main" id="{AA76AE73-97D5-4CFF-A70F-4A00FC1EA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3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1" name="Line 94">
            <a:extLst>
              <a:ext uri="{FF2B5EF4-FFF2-40B4-BE49-F238E27FC236}">
                <a16:creationId xmlns:a16="http://schemas.microsoft.com/office/drawing/2014/main" id="{4654724E-8193-490B-B5BA-8FAF2B5AF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2" name="Line 95">
            <a:extLst>
              <a:ext uri="{FF2B5EF4-FFF2-40B4-BE49-F238E27FC236}">
                <a16:creationId xmlns:a16="http://schemas.microsoft.com/office/drawing/2014/main" id="{D6DA0B45-7FEC-4337-9B60-F479291FF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6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3" name="Line 96">
            <a:extLst>
              <a:ext uri="{FF2B5EF4-FFF2-40B4-BE49-F238E27FC236}">
                <a16:creationId xmlns:a16="http://schemas.microsoft.com/office/drawing/2014/main" id="{1BF668A8-0D70-4090-AB54-F2C4D4FC3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2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4" name="Line 97">
            <a:extLst>
              <a:ext uri="{FF2B5EF4-FFF2-40B4-BE49-F238E27FC236}">
                <a16:creationId xmlns:a16="http://schemas.microsoft.com/office/drawing/2014/main" id="{B378A3D2-CD9E-4B29-ADE9-E83F48FDF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8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5" name="Line 98">
            <a:extLst>
              <a:ext uri="{FF2B5EF4-FFF2-40B4-BE49-F238E27FC236}">
                <a16:creationId xmlns:a16="http://schemas.microsoft.com/office/drawing/2014/main" id="{27962593-38A4-469C-BCEF-2AF0900DB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6" name="Line 99">
            <a:extLst>
              <a:ext uri="{FF2B5EF4-FFF2-40B4-BE49-F238E27FC236}">
                <a16:creationId xmlns:a16="http://schemas.microsoft.com/office/drawing/2014/main" id="{AFF6CA7C-57FA-4646-A1A7-5BD91AC51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7" name="Line 100">
            <a:extLst>
              <a:ext uri="{FF2B5EF4-FFF2-40B4-BE49-F238E27FC236}">
                <a16:creationId xmlns:a16="http://schemas.microsoft.com/office/drawing/2014/main" id="{0981C50E-E800-4620-84F9-88C0EE101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7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8" name="Line 101">
            <a:extLst>
              <a:ext uri="{FF2B5EF4-FFF2-40B4-BE49-F238E27FC236}">
                <a16:creationId xmlns:a16="http://schemas.microsoft.com/office/drawing/2014/main" id="{2D0DAEE5-3376-440C-B8BB-487CCC100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3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9" name="Line 102">
            <a:extLst>
              <a:ext uri="{FF2B5EF4-FFF2-40B4-BE49-F238E27FC236}">
                <a16:creationId xmlns:a16="http://schemas.microsoft.com/office/drawing/2014/main" id="{3D27CD9A-0BBA-4B37-8176-B41FC7891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9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0" name="Line 103">
            <a:extLst>
              <a:ext uri="{FF2B5EF4-FFF2-40B4-BE49-F238E27FC236}">
                <a16:creationId xmlns:a16="http://schemas.microsoft.com/office/drawing/2014/main" id="{8AE3A2A7-A733-42A2-ACBE-048B69AE4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9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1" name="Line 104">
            <a:extLst>
              <a:ext uri="{FF2B5EF4-FFF2-40B4-BE49-F238E27FC236}">
                <a16:creationId xmlns:a16="http://schemas.microsoft.com/office/drawing/2014/main" id="{04430589-8F7E-4E12-88FB-52E48CCF7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5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2" name="Freeform 105">
            <a:extLst>
              <a:ext uri="{FF2B5EF4-FFF2-40B4-BE49-F238E27FC236}">
                <a16:creationId xmlns:a16="http://schemas.microsoft.com/office/drawing/2014/main" id="{289E7560-06A0-4F48-A0C6-5D8A2FC4F627}"/>
              </a:ext>
            </a:extLst>
          </p:cNvPr>
          <p:cNvSpPr>
            <a:spLocks/>
          </p:cNvSpPr>
          <p:nvPr/>
        </p:nvSpPr>
        <p:spPr bwMode="auto">
          <a:xfrm>
            <a:off x="3657600" y="2590800"/>
            <a:ext cx="2984500" cy="635000"/>
          </a:xfrm>
          <a:custGeom>
            <a:avLst/>
            <a:gdLst>
              <a:gd name="T0" fmla="*/ 2147483646 w 2072"/>
              <a:gd name="T1" fmla="*/ 2147483646 h 592"/>
              <a:gd name="T2" fmla="*/ 2147483646 w 2072"/>
              <a:gd name="T3" fmla="*/ 2147483646 h 592"/>
              <a:gd name="T4" fmla="*/ 2147483646 w 2072"/>
              <a:gd name="T5" fmla="*/ 2147483646 h 592"/>
              <a:gd name="T6" fmla="*/ 2147483646 w 2072"/>
              <a:gd name="T7" fmla="*/ 2147483646 h 592"/>
              <a:gd name="T8" fmla="*/ 2147483646 w 2072"/>
              <a:gd name="T9" fmla="*/ 2147483646 h 592"/>
              <a:gd name="T10" fmla="*/ 2147483646 w 2072"/>
              <a:gd name="T11" fmla="*/ 2147483646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72"/>
              <a:gd name="T19" fmla="*/ 0 h 592"/>
              <a:gd name="T20" fmla="*/ 2072 w 2072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2" h="592">
                <a:moveTo>
                  <a:pt x="2072" y="560"/>
                </a:moveTo>
                <a:cubicBezTo>
                  <a:pt x="1460" y="560"/>
                  <a:pt x="848" y="560"/>
                  <a:pt x="584" y="560"/>
                </a:cubicBezTo>
                <a:cubicBezTo>
                  <a:pt x="320" y="560"/>
                  <a:pt x="520" y="568"/>
                  <a:pt x="488" y="560"/>
                </a:cubicBezTo>
                <a:cubicBezTo>
                  <a:pt x="456" y="552"/>
                  <a:pt x="464" y="592"/>
                  <a:pt x="392" y="512"/>
                </a:cubicBezTo>
                <a:cubicBezTo>
                  <a:pt x="320" y="432"/>
                  <a:pt x="112" y="160"/>
                  <a:pt x="56" y="80"/>
                </a:cubicBezTo>
                <a:cubicBezTo>
                  <a:pt x="0" y="0"/>
                  <a:pt x="28" y="16"/>
                  <a:pt x="56" y="32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3" name="Line 107">
            <a:extLst>
              <a:ext uri="{FF2B5EF4-FFF2-40B4-BE49-F238E27FC236}">
                <a16:creationId xmlns:a16="http://schemas.microsoft.com/office/drawing/2014/main" id="{22C95586-41DB-423E-AD55-E903F64B9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057400"/>
            <a:ext cx="6324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4" name="Line 108">
            <a:extLst>
              <a:ext uri="{FF2B5EF4-FFF2-40B4-BE49-F238E27FC236}">
                <a16:creationId xmlns:a16="http://schemas.microsoft.com/office/drawing/2014/main" id="{AE5DEF43-052E-4232-8F3E-D376C810B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5" name="Line 109">
            <a:extLst>
              <a:ext uri="{FF2B5EF4-FFF2-40B4-BE49-F238E27FC236}">
                <a16:creationId xmlns:a16="http://schemas.microsoft.com/office/drawing/2014/main" id="{8D032118-ED6B-437A-86D3-CACC1DDBE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6" name="Line 110">
            <a:extLst>
              <a:ext uri="{FF2B5EF4-FFF2-40B4-BE49-F238E27FC236}">
                <a16:creationId xmlns:a16="http://schemas.microsoft.com/office/drawing/2014/main" id="{6690A97A-A8CF-4677-BEF1-5D5D7D5FC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7" name="Line 111">
            <a:extLst>
              <a:ext uri="{FF2B5EF4-FFF2-40B4-BE49-F238E27FC236}">
                <a16:creationId xmlns:a16="http://schemas.microsoft.com/office/drawing/2014/main" id="{4267D887-D5A2-4062-ACE7-5F6F9EDC6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8" name="Line 112">
            <a:extLst>
              <a:ext uri="{FF2B5EF4-FFF2-40B4-BE49-F238E27FC236}">
                <a16:creationId xmlns:a16="http://schemas.microsoft.com/office/drawing/2014/main" id="{18FDF9E1-A252-4F99-A911-7FD1E9BCE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9" name="Line 113">
            <a:extLst>
              <a:ext uri="{FF2B5EF4-FFF2-40B4-BE49-F238E27FC236}">
                <a16:creationId xmlns:a16="http://schemas.microsoft.com/office/drawing/2014/main" id="{524D34C4-0928-45A1-87AC-236D75F49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0" name="Line 114">
            <a:extLst>
              <a:ext uri="{FF2B5EF4-FFF2-40B4-BE49-F238E27FC236}">
                <a16:creationId xmlns:a16="http://schemas.microsoft.com/office/drawing/2014/main" id="{B580AB39-7D3E-41D3-82C8-4C9B6709E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1" name="Line 115">
            <a:extLst>
              <a:ext uri="{FF2B5EF4-FFF2-40B4-BE49-F238E27FC236}">
                <a16:creationId xmlns:a16="http://schemas.microsoft.com/office/drawing/2014/main" id="{4D441FA9-E739-4E0A-914A-807A0CCDA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2" name="Line 116">
            <a:extLst>
              <a:ext uri="{FF2B5EF4-FFF2-40B4-BE49-F238E27FC236}">
                <a16:creationId xmlns:a16="http://schemas.microsoft.com/office/drawing/2014/main" id="{15082630-E10D-4862-AF11-115E0FDF8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3" name="Line 117">
            <a:extLst>
              <a:ext uri="{FF2B5EF4-FFF2-40B4-BE49-F238E27FC236}">
                <a16:creationId xmlns:a16="http://schemas.microsoft.com/office/drawing/2014/main" id="{E5B118F7-A8F9-4EAF-8578-1728E38E2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4" name="Line 118">
            <a:extLst>
              <a:ext uri="{FF2B5EF4-FFF2-40B4-BE49-F238E27FC236}">
                <a16:creationId xmlns:a16="http://schemas.microsoft.com/office/drawing/2014/main" id="{1232995D-1B0D-46A0-B5AC-AE6226627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5" name="Line 119">
            <a:extLst>
              <a:ext uri="{FF2B5EF4-FFF2-40B4-BE49-F238E27FC236}">
                <a16:creationId xmlns:a16="http://schemas.microsoft.com/office/drawing/2014/main" id="{699849A7-925A-4D36-9D06-61422ECE0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6" name="Line 120">
            <a:extLst>
              <a:ext uri="{FF2B5EF4-FFF2-40B4-BE49-F238E27FC236}">
                <a16:creationId xmlns:a16="http://schemas.microsoft.com/office/drawing/2014/main" id="{3BCF9CD2-F1B1-4CD5-83EE-278227338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7" name="Line 121">
            <a:extLst>
              <a:ext uri="{FF2B5EF4-FFF2-40B4-BE49-F238E27FC236}">
                <a16:creationId xmlns:a16="http://schemas.microsoft.com/office/drawing/2014/main" id="{DEC14E06-30DB-4E0B-8D2E-11BBE52AE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8" name="Line 122">
            <a:extLst>
              <a:ext uri="{FF2B5EF4-FFF2-40B4-BE49-F238E27FC236}">
                <a16:creationId xmlns:a16="http://schemas.microsoft.com/office/drawing/2014/main" id="{964704DD-729D-454E-83F1-431F279FD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9" name="Line 123">
            <a:extLst>
              <a:ext uri="{FF2B5EF4-FFF2-40B4-BE49-F238E27FC236}">
                <a16:creationId xmlns:a16="http://schemas.microsoft.com/office/drawing/2014/main" id="{8F9C9C60-AF7F-47E5-B813-E5F8764AF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0" name="Line 124">
            <a:extLst>
              <a:ext uri="{FF2B5EF4-FFF2-40B4-BE49-F238E27FC236}">
                <a16:creationId xmlns:a16="http://schemas.microsoft.com/office/drawing/2014/main" id="{E390D8C6-159E-4704-92B7-B8977B5BF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1" name="Line 125">
            <a:extLst>
              <a:ext uri="{FF2B5EF4-FFF2-40B4-BE49-F238E27FC236}">
                <a16:creationId xmlns:a16="http://schemas.microsoft.com/office/drawing/2014/main" id="{799E477F-99EA-4FF2-9C1A-D5CEBF0FA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2" name="Line 126">
            <a:extLst>
              <a:ext uri="{FF2B5EF4-FFF2-40B4-BE49-F238E27FC236}">
                <a16:creationId xmlns:a16="http://schemas.microsoft.com/office/drawing/2014/main" id="{47DEF965-7A52-4B02-90F7-963BCB276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3" name="Line 127">
            <a:extLst>
              <a:ext uri="{FF2B5EF4-FFF2-40B4-BE49-F238E27FC236}">
                <a16:creationId xmlns:a16="http://schemas.microsoft.com/office/drawing/2014/main" id="{D46E1D97-E2FC-474C-A737-55C5AE50D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4" name="Line 128">
            <a:extLst>
              <a:ext uri="{FF2B5EF4-FFF2-40B4-BE49-F238E27FC236}">
                <a16:creationId xmlns:a16="http://schemas.microsoft.com/office/drawing/2014/main" id="{EE5BA5A2-62D8-42E4-81F3-52965FFC6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5" name="Line 129">
            <a:extLst>
              <a:ext uri="{FF2B5EF4-FFF2-40B4-BE49-F238E27FC236}">
                <a16:creationId xmlns:a16="http://schemas.microsoft.com/office/drawing/2014/main" id="{FE28F41D-BD6E-4AA0-9E15-22F767F63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6" name="Line 130">
            <a:extLst>
              <a:ext uri="{FF2B5EF4-FFF2-40B4-BE49-F238E27FC236}">
                <a16:creationId xmlns:a16="http://schemas.microsoft.com/office/drawing/2014/main" id="{B6383158-F35A-444F-B71C-5A2D75445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7" name="Line 131">
            <a:extLst>
              <a:ext uri="{FF2B5EF4-FFF2-40B4-BE49-F238E27FC236}">
                <a16:creationId xmlns:a16="http://schemas.microsoft.com/office/drawing/2014/main" id="{28CFC9A0-18D4-427E-8F9B-816B137CA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8" name="Line 132">
            <a:extLst>
              <a:ext uri="{FF2B5EF4-FFF2-40B4-BE49-F238E27FC236}">
                <a16:creationId xmlns:a16="http://schemas.microsoft.com/office/drawing/2014/main" id="{596ECC87-FFFA-4795-9D5C-07C957712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9" name="Line 133">
            <a:extLst>
              <a:ext uri="{FF2B5EF4-FFF2-40B4-BE49-F238E27FC236}">
                <a16:creationId xmlns:a16="http://schemas.microsoft.com/office/drawing/2014/main" id="{5A26CFF3-C648-46CA-AFE0-54BDD34D5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0" name="Line 134">
            <a:extLst>
              <a:ext uri="{FF2B5EF4-FFF2-40B4-BE49-F238E27FC236}">
                <a16:creationId xmlns:a16="http://schemas.microsoft.com/office/drawing/2014/main" id="{9A659B21-8242-4E73-A4BA-0A1352E08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1" name="Line 135">
            <a:extLst>
              <a:ext uri="{FF2B5EF4-FFF2-40B4-BE49-F238E27FC236}">
                <a16:creationId xmlns:a16="http://schemas.microsoft.com/office/drawing/2014/main" id="{4E79C937-6D28-4556-BD65-8B7E45CB2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2" name="Line 136">
            <a:extLst>
              <a:ext uri="{FF2B5EF4-FFF2-40B4-BE49-F238E27FC236}">
                <a16:creationId xmlns:a16="http://schemas.microsoft.com/office/drawing/2014/main" id="{FFAE6932-E9FE-4A5C-A3AC-11C20809F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3" name="Line 137">
            <a:extLst>
              <a:ext uri="{FF2B5EF4-FFF2-40B4-BE49-F238E27FC236}">
                <a16:creationId xmlns:a16="http://schemas.microsoft.com/office/drawing/2014/main" id="{91D92418-6AAB-4F89-9B3D-64301833D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4" name="Line 138">
            <a:extLst>
              <a:ext uri="{FF2B5EF4-FFF2-40B4-BE49-F238E27FC236}">
                <a16:creationId xmlns:a16="http://schemas.microsoft.com/office/drawing/2014/main" id="{DEAE469D-0911-4B67-9E8C-B491802FB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5" name="Line 139">
            <a:extLst>
              <a:ext uri="{FF2B5EF4-FFF2-40B4-BE49-F238E27FC236}">
                <a16:creationId xmlns:a16="http://schemas.microsoft.com/office/drawing/2014/main" id="{D3F96EF4-B048-42FB-9901-B3E9C6564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6" name="Line 140">
            <a:extLst>
              <a:ext uri="{FF2B5EF4-FFF2-40B4-BE49-F238E27FC236}">
                <a16:creationId xmlns:a16="http://schemas.microsoft.com/office/drawing/2014/main" id="{5A7D1014-CBA9-4212-A9F4-F3D97DA1B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752600"/>
            <a:ext cx="2514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7" name="Freeform 141">
            <a:extLst>
              <a:ext uri="{FF2B5EF4-FFF2-40B4-BE49-F238E27FC236}">
                <a16:creationId xmlns:a16="http://schemas.microsoft.com/office/drawing/2014/main" id="{B6148A33-2EAC-403F-8873-2DB010CB7E47}"/>
              </a:ext>
            </a:extLst>
          </p:cNvPr>
          <p:cNvSpPr>
            <a:spLocks/>
          </p:cNvSpPr>
          <p:nvPr/>
        </p:nvSpPr>
        <p:spPr bwMode="auto">
          <a:xfrm>
            <a:off x="2286000" y="1752600"/>
            <a:ext cx="457200" cy="533400"/>
          </a:xfrm>
          <a:custGeom>
            <a:avLst/>
            <a:gdLst>
              <a:gd name="T0" fmla="*/ 0 w 384"/>
              <a:gd name="T1" fmla="*/ 2147483646 h 384"/>
              <a:gd name="T2" fmla="*/ 2147483646 w 384"/>
              <a:gd name="T3" fmla="*/ 2147483646 h 384"/>
              <a:gd name="T4" fmla="*/ 2147483646 w 384"/>
              <a:gd name="T5" fmla="*/ 0 h 384"/>
              <a:gd name="T6" fmla="*/ 0 60000 65536"/>
              <a:gd name="T7" fmla="*/ 0 60000 65536"/>
              <a:gd name="T8" fmla="*/ 0 60000 65536"/>
              <a:gd name="T9" fmla="*/ 0 w 384"/>
              <a:gd name="T10" fmla="*/ 0 h 384"/>
              <a:gd name="T11" fmla="*/ 384 w 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84">
                <a:moveTo>
                  <a:pt x="0" y="240"/>
                </a:moveTo>
                <a:lnTo>
                  <a:pt x="96" y="384"/>
                </a:lnTo>
                <a:lnTo>
                  <a:pt x="384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grpSp>
        <p:nvGrpSpPr>
          <p:cNvPr id="35978" name="Group 144">
            <a:extLst>
              <a:ext uri="{FF2B5EF4-FFF2-40B4-BE49-F238E27FC236}">
                <a16:creationId xmlns:a16="http://schemas.microsoft.com/office/drawing/2014/main" id="{F568C9B0-009C-493D-AE00-965A72D38DC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562600"/>
            <a:ext cx="304800" cy="533400"/>
            <a:chOff x="240" y="3552"/>
            <a:chExt cx="384" cy="528"/>
          </a:xfrm>
        </p:grpSpPr>
        <p:sp>
          <p:nvSpPr>
            <p:cNvPr id="35989" name="Line 145">
              <a:extLst>
                <a:ext uri="{FF2B5EF4-FFF2-40B4-BE49-F238E27FC236}">
                  <a16:creationId xmlns:a16="http://schemas.microsoft.com/office/drawing/2014/main" id="{C25C6CF2-9774-4C85-8850-5E2FB7F12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552"/>
              <a:ext cx="288" cy="52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5990" name="Line 146">
              <a:extLst>
                <a:ext uri="{FF2B5EF4-FFF2-40B4-BE49-F238E27FC236}">
                  <a16:creationId xmlns:a16="http://schemas.microsoft.com/office/drawing/2014/main" id="{6F266FEA-ADE8-49E2-941B-3690E1394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" y="3552"/>
              <a:ext cx="384" cy="52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</p:grpSp>
      <p:sp>
        <p:nvSpPr>
          <p:cNvPr id="35979" name="Text Box 147">
            <a:extLst>
              <a:ext uri="{FF2B5EF4-FFF2-40B4-BE49-F238E27FC236}">
                <a16:creationId xmlns:a16="http://schemas.microsoft.com/office/drawing/2014/main" id="{DA28A272-E88F-4E59-8854-5306CF9C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2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5’</a:t>
            </a:r>
          </a:p>
        </p:txBody>
      </p:sp>
      <p:sp>
        <p:nvSpPr>
          <p:cNvPr id="35980" name="Text Box 148">
            <a:extLst>
              <a:ext uri="{FF2B5EF4-FFF2-40B4-BE49-F238E27FC236}">
                <a16:creationId xmlns:a16="http://schemas.microsoft.com/office/drawing/2014/main" id="{3FBA9340-448F-45E4-BFCD-0933BCF5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52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3’</a:t>
            </a:r>
          </a:p>
        </p:txBody>
      </p:sp>
      <p:sp>
        <p:nvSpPr>
          <p:cNvPr id="35981" name="Text Box 149">
            <a:extLst>
              <a:ext uri="{FF2B5EF4-FFF2-40B4-BE49-F238E27FC236}">
                <a16:creationId xmlns:a16="http://schemas.microsoft.com/office/drawing/2014/main" id="{290FEC6E-91BD-4096-A6AF-15DCA7D8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5’</a:t>
            </a:r>
          </a:p>
        </p:txBody>
      </p:sp>
      <p:sp>
        <p:nvSpPr>
          <p:cNvPr id="35982" name="Text Box 150">
            <a:extLst>
              <a:ext uri="{FF2B5EF4-FFF2-40B4-BE49-F238E27FC236}">
                <a16:creationId xmlns:a16="http://schemas.microsoft.com/office/drawing/2014/main" id="{D5A4B80E-245E-478F-B38D-73C65620F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5’</a:t>
            </a:r>
          </a:p>
        </p:txBody>
      </p:sp>
      <p:sp>
        <p:nvSpPr>
          <p:cNvPr id="35983" name="Text Box 151">
            <a:extLst>
              <a:ext uri="{FF2B5EF4-FFF2-40B4-BE49-F238E27FC236}">
                <a16:creationId xmlns:a16="http://schemas.microsoft.com/office/drawing/2014/main" id="{6619E505-180D-4ADA-AE45-AB6791B7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5’</a:t>
            </a:r>
          </a:p>
        </p:txBody>
      </p:sp>
      <p:sp>
        <p:nvSpPr>
          <p:cNvPr id="35984" name="Text Box 152">
            <a:extLst>
              <a:ext uri="{FF2B5EF4-FFF2-40B4-BE49-F238E27FC236}">
                <a16:creationId xmlns:a16="http://schemas.microsoft.com/office/drawing/2014/main" id="{B6422896-936C-4C38-BF05-D7625257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895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3’</a:t>
            </a:r>
          </a:p>
        </p:txBody>
      </p:sp>
      <p:sp>
        <p:nvSpPr>
          <p:cNvPr id="35985" name="Text Box 153">
            <a:extLst>
              <a:ext uri="{FF2B5EF4-FFF2-40B4-BE49-F238E27FC236}">
                <a16:creationId xmlns:a16="http://schemas.microsoft.com/office/drawing/2014/main" id="{480FA251-2AEF-48F3-9B1E-A1152ADE5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3’</a:t>
            </a:r>
          </a:p>
        </p:txBody>
      </p:sp>
      <p:sp>
        <p:nvSpPr>
          <p:cNvPr id="35986" name="Text Box 154">
            <a:extLst>
              <a:ext uri="{FF2B5EF4-FFF2-40B4-BE49-F238E27FC236}">
                <a16:creationId xmlns:a16="http://schemas.microsoft.com/office/drawing/2014/main" id="{845EF77C-58E7-4473-B6CF-F78EF4EA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800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3’</a:t>
            </a:r>
          </a:p>
        </p:txBody>
      </p:sp>
      <p:sp>
        <p:nvSpPr>
          <p:cNvPr id="35987" name="Freeform 155">
            <a:extLst>
              <a:ext uri="{FF2B5EF4-FFF2-40B4-BE49-F238E27FC236}">
                <a16:creationId xmlns:a16="http://schemas.microsoft.com/office/drawing/2014/main" id="{E55FFBD0-B16E-43D9-950F-230C8209B034}"/>
              </a:ext>
            </a:extLst>
          </p:cNvPr>
          <p:cNvSpPr>
            <a:spLocks/>
          </p:cNvSpPr>
          <p:nvPr/>
        </p:nvSpPr>
        <p:spPr bwMode="auto">
          <a:xfrm>
            <a:off x="2286000" y="3276600"/>
            <a:ext cx="457200" cy="533400"/>
          </a:xfrm>
          <a:custGeom>
            <a:avLst/>
            <a:gdLst>
              <a:gd name="T0" fmla="*/ 0 w 384"/>
              <a:gd name="T1" fmla="*/ 2147483646 h 384"/>
              <a:gd name="T2" fmla="*/ 2147483646 w 384"/>
              <a:gd name="T3" fmla="*/ 2147483646 h 384"/>
              <a:gd name="T4" fmla="*/ 2147483646 w 384"/>
              <a:gd name="T5" fmla="*/ 0 h 384"/>
              <a:gd name="T6" fmla="*/ 0 60000 65536"/>
              <a:gd name="T7" fmla="*/ 0 60000 65536"/>
              <a:gd name="T8" fmla="*/ 0 60000 65536"/>
              <a:gd name="T9" fmla="*/ 0 w 384"/>
              <a:gd name="T10" fmla="*/ 0 h 384"/>
              <a:gd name="T11" fmla="*/ 384 w 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84">
                <a:moveTo>
                  <a:pt x="0" y="240"/>
                </a:moveTo>
                <a:lnTo>
                  <a:pt x="96" y="384"/>
                </a:lnTo>
                <a:lnTo>
                  <a:pt x="384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88" name="Freeform 156">
            <a:extLst>
              <a:ext uri="{FF2B5EF4-FFF2-40B4-BE49-F238E27FC236}">
                <a16:creationId xmlns:a16="http://schemas.microsoft.com/office/drawing/2014/main" id="{FC912EA1-AF9A-4346-A390-0EC78F227988}"/>
              </a:ext>
            </a:extLst>
          </p:cNvPr>
          <p:cNvSpPr>
            <a:spLocks/>
          </p:cNvSpPr>
          <p:nvPr/>
        </p:nvSpPr>
        <p:spPr bwMode="auto">
          <a:xfrm>
            <a:off x="2286000" y="4343400"/>
            <a:ext cx="457200" cy="533400"/>
          </a:xfrm>
          <a:custGeom>
            <a:avLst/>
            <a:gdLst>
              <a:gd name="T0" fmla="*/ 0 w 384"/>
              <a:gd name="T1" fmla="*/ 2147483646 h 384"/>
              <a:gd name="T2" fmla="*/ 2147483646 w 384"/>
              <a:gd name="T3" fmla="*/ 2147483646 h 384"/>
              <a:gd name="T4" fmla="*/ 2147483646 w 384"/>
              <a:gd name="T5" fmla="*/ 0 h 384"/>
              <a:gd name="T6" fmla="*/ 0 60000 65536"/>
              <a:gd name="T7" fmla="*/ 0 60000 65536"/>
              <a:gd name="T8" fmla="*/ 0 60000 65536"/>
              <a:gd name="T9" fmla="*/ 0 w 384"/>
              <a:gd name="T10" fmla="*/ 0 h 384"/>
              <a:gd name="T11" fmla="*/ 384 w 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84">
                <a:moveTo>
                  <a:pt x="0" y="240"/>
                </a:moveTo>
                <a:lnTo>
                  <a:pt x="96" y="384"/>
                </a:lnTo>
                <a:lnTo>
                  <a:pt x="384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00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77" grpId="0" animBg="1"/>
      <p:bldP spid="35987" grpId="0" animBg="1"/>
      <p:bldP spid="359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071BCDA-017C-49CC-8164-AE4009D04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59232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ar-EG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Primer Pair Matching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6E49F677-9889-49E3-A3AC-03635E97C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14" y="1857829"/>
            <a:ext cx="1053737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 dirty="0"/>
              <a:t>Primers work in pairs – forward primer and reverse primer. Since they are used in the same PCR reaction, it shall be ensured that the PCR condition is suitable for both of them.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ar-EG" dirty="0"/>
              <a:t>One critical feature is their annealing temperatures, which shall be compatible with each other. The maximum difference allowed is 5 </a:t>
            </a:r>
            <a:r>
              <a:rPr lang="en-US" altLang="ar-EG" dirty="0">
                <a:sym typeface="Symbol" panose="05050102010706020507" pitchFamily="18" charset="2"/>
              </a:rPr>
              <a:t>C. The closer their </a:t>
            </a:r>
            <a:r>
              <a:rPr lang="en-US" altLang="ar-EG" dirty="0" err="1">
                <a:sym typeface="Symbol" panose="05050102010706020507" pitchFamily="18" charset="2"/>
              </a:rPr>
              <a:t>T</a:t>
            </a:r>
            <a:r>
              <a:rPr lang="en-US" altLang="ar-EG" baseline="-25000" dirty="0" err="1">
                <a:sym typeface="Symbol" panose="05050102010706020507" pitchFamily="18" charset="2"/>
              </a:rPr>
              <a:t>anneal</a:t>
            </a:r>
            <a:r>
              <a:rPr lang="en-US" altLang="ar-EG" dirty="0">
                <a:sym typeface="Symbol" panose="05050102010706020507" pitchFamily="18" charset="2"/>
              </a:rPr>
              <a:t> are, the better.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7273C3-3246-47AA-95B1-1C1730D5692C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4953000"/>
          <a:ext cx="6705600" cy="70485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Times New Roman"/>
                          <a:cs typeface="Arial"/>
                        </a:rPr>
                        <a:t>5 CTGATCAAGTCGATGGCTTG 3</a:t>
                      </a:r>
                      <a:endParaRPr lang="en-US" sz="20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latin typeface="Arial"/>
                          <a:ea typeface="SimSun"/>
                          <a:cs typeface="Arial"/>
                        </a:rPr>
                        <a:t>Fw</a:t>
                      </a:r>
                      <a:endParaRPr lang="en-US" sz="20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SimSun"/>
                          <a:cs typeface="Arial"/>
                        </a:rPr>
                        <a:t>59 C</a:t>
                      </a: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Times New Roman"/>
                          <a:cs typeface="Arial"/>
                        </a:rPr>
                        <a:t>5 GATGGAGAGGCTTGACTGC 3</a:t>
                      </a:r>
                      <a:endParaRPr lang="en-US" sz="20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latin typeface="Arial"/>
                          <a:ea typeface="SimSun"/>
                          <a:cs typeface="Arial"/>
                        </a:rPr>
                        <a:t>Rv</a:t>
                      </a:r>
                      <a:endParaRPr lang="en-US" sz="20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SimSun"/>
                          <a:cs typeface="Arial"/>
                        </a:rPr>
                        <a:t>58 C</a:t>
                      </a: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36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95FB872-AC01-4AB3-A667-E296EB6493DB}"/>
              </a:ext>
            </a:extLst>
          </p:cNvPr>
          <p:cNvSpPr txBox="1">
            <a:spLocks noChangeArrowheads="1"/>
          </p:cNvSpPr>
          <p:nvPr/>
        </p:nvSpPr>
        <p:spPr>
          <a:xfrm>
            <a:off x="551543" y="1305378"/>
            <a:ext cx="11640457" cy="41148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10000"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Melting Tm between 50-70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  <a:sym typeface="Symbol" pitchFamily="18" charset="2"/>
              </a:rPr>
              <a:t>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C are preferred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D6AD453-06EB-4C0E-87ED-E386B4EB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27" y="2540001"/>
            <a:ext cx="6868387" cy="32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4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40177FEF-3E72-4B08-8B4B-5BB070EF0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95312" y="928915"/>
            <a:ext cx="6607065" cy="757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Avoid hairpin formation</a:t>
            </a:r>
          </a:p>
        </p:txBody>
      </p:sp>
      <p:pic>
        <p:nvPicPr>
          <p:cNvPr id="32772" name="Picture 6">
            <a:extLst>
              <a:ext uri="{FF2B5EF4-FFF2-40B4-BE49-F238E27FC236}">
                <a16:creationId xmlns:a16="http://schemas.microsoft.com/office/drawing/2014/main" id="{DB7B2614-6083-4237-8197-7392F4A47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22057" r="58149" b="14073"/>
          <a:stretch/>
        </p:blipFill>
        <p:spPr bwMode="auto">
          <a:xfrm>
            <a:off x="2206172" y="2876216"/>
            <a:ext cx="9077785" cy="258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1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ehzad\Desktop\450px-Primer_dimers_formation_En.PNG">
            <a:extLst>
              <a:ext uri="{FF2B5EF4-FFF2-40B4-BE49-F238E27FC236}">
                <a16:creationId xmlns:a16="http://schemas.microsoft.com/office/drawing/2014/main" id="{3C3E4B92-C7F5-4014-835D-705A7232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9018" y="1981200"/>
            <a:ext cx="4060382" cy="4510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819" name="Rectangle 4">
            <a:extLst>
              <a:ext uri="{FF2B5EF4-FFF2-40B4-BE49-F238E27FC236}">
                <a16:creationId xmlns:a16="http://schemas.microsoft.com/office/drawing/2014/main" id="{C34FB51B-26F3-477F-A7AA-E3D8F043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616" y="514578"/>
            <a:ext cx="8314199" cy="12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5125" indent="-2555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altLang="ar-EG" dirty="0"/>
          </a:p>
          <a:p>
            <a:pPr marL="109537" indent="0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altLang="ar-EG" sz="4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Avoid primer dimer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formation</a:t>
            </a:r>
            <a:endParaRPr lang="en-US" altLang="ar-EG" sz="4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2BEAF459-5DA7-40B0-A48E-7C0BB46A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76526"/>
            <a:ext cx="3048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433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12794E3-5008-4900-9A4A-1D43219406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ar-EG" b="1" u="sng" dirty="0">
                <a:latin typeface="Comic Sans MS" panose="030F0702030302020204" pitchFamily="66" charset="0"/>
              </a:rPr>
              <a:t>Good Primer’s Characteristic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1192C5DE-550C-45BF-B8F5-633E4E963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1" y="1447800"/>
            <a:ext cx="13244945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ar-EG" sz="4000" b="1" dirty="0">
                <a:latin typeface="Comic Sans MS" panose="030F0702030302020204" pitchFamily="66" charset="0"/>
              </a:rPr>
              <a:t>Primer length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ar-EG" sz="4000" b="1" dirty="0">
                <a:latin typeface="Comic Sans MS" panose="030F0702030302020204" pitchFamily="66" charset="0"/>
              </a:rPr>
              <a:t>Base Composition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ar-EG" sz="4000" b="1" dirty="0">
                <a:latin typeface="Comic Sans MS" panose="030F0702030302020204" pitchFamily="66" charset="0"/>
              </a:rPr>
              <a:t>Max 3’end stability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Comic Sans MS" panose="030F0702030302020204" pitchFamily="66" charset="0"/>
              </a:rPr>
              <a:t>Melting Tm between 50-70 </a:t>
            </a:r>
            <a:r>
              <a:rPr lang="en-US" sz="4000" b="1" dirty="0">
                <a:latin typeface="Comic Sans MS" panose="030F0702030302020204" pitchFamily="66" charset="0"/>
                <a:sym typeface="Symbol" pitchFamily="18" charset="2"/>
              </a:rPr>
              <a:t></a:t>
            </a:r>
            <a:r>
              <a:rPr lang="en-US" sz="4000" b="1" dirty="0">
                <a:latin typeface="Comic Sans MS" panose="030F0702030302020204" pitchFamily="66" charset="0"/>
              </a:rPr>
              <a:t>C are preferred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ar-EG" sz="4000" b="1" dirty="0">
                <a:latin typeface="Comic Sans MS" panose="030F0702030302020204" pitchFamily="66" charset="0"/>
              </a:rPr>
              <a:t>Primer Pair Matching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4000" b="1" dirty="0">
                <a:latin typeface="Comic Sans MS" panose="030F0702030302020204" pitchFamily="66" charset="0"/>
              </a:rPr>
              <a:t>Avoid hairpin formation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ar-EG" sz="4000" b="1" dirty="0">
                <a:latin typeface="Comic Sans MS" panose="030F0702030302020204" pitchFamily="66" charset="0"/>
              </a:rPr>
              <a:t>Avoid primer dimer </a:t>
            </a:r>
            <a:r>
              <a:rPr lang="en-US" altLang="en-US" sz="4000" b="1" dirty="0">
                <a:latin typeface="Comic Sans MS" panose="030F0702030302020204" pitchFamily="66" charset="0"/>
              </a:rPr>
              <a:t>formation</a:t>
            </a:r>
            <a:endParaRPr lang="en-US" altLang="ar-EG" sz="4000" b="1" dirty="0">
              <a:latin typeface="Comic Sans MS" panose="030F0702030302020204" pitchFamily="66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4000" b="1" dirty="0">
              <a:latin typeface="Comic Sans MS" panose="030F0702030302020204" pitchFamily="66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ar-EG" sz="4000" b="1" dirty="0">
              <a:latin typeface="Comic Sans MS" panose="030F0702030302020204" pitchFamily="66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00" b="1" dirty="0">
              <a:latin typeface="Comic Sans MS" panose="030F0702030302020204" pitchFamily="66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ar-EG" sz="4000" b="1" dirty="0">
              <a:latin typeface="Comic Sans MS" panose="030F0702030302020204" pitchFamily="66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ar-EG" sz="4000" dirty="0">
              <a:latin typeface="Comic Sans MS" panose="030F0702030302020204" pitchFamily="66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ar-EG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5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B5F07BE-FD69-42BA-B9FA-F1BB8DD4F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8685" y="794828"/>
            <a:ext cx="1219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EG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https://www.ncbi.nlm.nih.gov/</a:t>
            </a:r>
            <a:endParaRPr kumimoji="0" lang="en-US" altLang="ar-EG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EG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2">
            <a:extLst>
              <a:ext uri="{FF2B5EF4-FFF2-40B4-BE49-F238E27FC236}">
                <a16:creationId xmlns:a16="http://schemas.microsoft.com/office/drawing/2014/main" id="{803A0207-A3D9-4649-8E83-FB0E0362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4167" r="6882" b="10417"/>
          <a:stretch>
            <a:fillRect/>
          </a:stretch>
        </p:blipFill>
        <p:spPr bwMode="auto">
          <a:xfrm>
            <a:off x="1751308" y="1906494"/>
            <a:ext cx="8402040" cy="455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17CB97C-7F52-4AB7-A5F7-6ECC6BB5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1EAAB1-51ED-48B3-883A-79D32B3CB619}"/>
              </a:ext>
            </a:extLst>
          </p:cNvPr>
          <p:cNvSpPr/>
          <p:nvPr/>
        </p:nvSpPr>
        <p:spPr>
          <a:xfrm>
            <a:off x="3285955" y="1302659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A6A6A"/>
                </a:solidFill>
                <a:latin typeface="arial" panose="020B0604020202020204" pitchFamily="34" charset="0"/>
              </a:rPr>
              <a:t>National Center for Biotechnology Information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000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78D85E0-18CF-4B67-AB31-D40E898BA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7848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ar-EG" sz="3600" b="1">
                <a:solidFill>
                  <a:srgbClr val="990099"/>
                </a:solidFill>
              </a:rPr>
              <a:t>PCR Cycle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6004FD8-BAC8-476C-8E69-3338343DF4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362200" y="914400"/>
            <a:ext cx="8077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ar-EG" sz="2400" b="1">
                <a:solidFill>
                  <a:srgbClr val="000066"/>
                </a:solidFill>
              </a:rPr>
              <a:t>Each cycle (Round) of PCR contains 3 steps: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ar-EG" sz="1600" b="1">
                <a:solidFill>
                  <a:srgbClr val="0070C0"/>
                </a:solidFill>
              </a:rPr>
              <a:t>      </a:t>
            </a:r>
            <a:r>
              <a:rPr lang="en-US" altLang="ar-EG" sz="2800" b="1">
                <a:solidFill>
                  <a:srgbClr val="0070C0"/>
                </a:solidFill>
              </a:rPr>
              <a:t>1- Denaturation</a:t>
            </a:r>
            <a:endParaRPr lang="en-US" altLang="ar-EG" sz="2800" b="1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ar-EG" sz="2800" b="1">
                <a:solidFill>
                  <a:srgbClr val="0070C0"/>
                </a:solidFill>
              </a:rPr>
              <a:t>   2- Primer annealing</a:t>
            </a:r>
            <a:endParaRPr lang="en-US" altLang="ar-EG" sz="2800" b="1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ar-EG" sz="2800" b="1">
                <a:solidFill>
                  <a:srgbClr val="0070C0"/>
                </a:solidFill>
              </a:rPr>
              <a:t>   3- Primer extension</a:t>
            </a:r>
            <a:endParaRPr lang="en-US" altLang="ar-EG" sz="2800" b="1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EG" sz="2400" b="1"/>
              <a:t> </a:t>
            </a:r>
            <a:r>
              <a:rPr lang="en-US" altLang="ar-EG" sz="2400" b="1">
                <a:solidFill>
                  <a:srgbClr val="000066"/>
                </a:solidFill>
              </a:rPr>
              <a:t>The cycle</a:t>
            </a:r>
            <a:r>
              <a:rPr lang="en-US" altLang="ar-EG" sz="2400" b="1"/>
              <a:t> </a:t>
            </a:r>
            <a:r>
              <a:rPr lang="en-US" altLang="ar-EG" sz="2400" b="1">
                <a:solidFill>
                  <a:srgbClr val="000066"/>
                </a:solidFill>
              </a:rPr>
              <a:t>usually repeated for 25 – 40 times.</a:t>
            </a:r>
          </a:p>
        </p:txBody>
      </p:sp>
      <p:pic>
        <p:nvPicPr>
          <p:cNvPr id="1029" name="Picture 4" descr="fig14_07">
            <a:extLst>
              <a:ext uri="{FF2B5EF4-FFF2-40B4-BE49-F238E27FC236}">
                <a16:creationId xmlns:a16="http://schemas.microsoft.com/office/drawing/2014/main" id="{168DF8C1-ACC3-4394-865C-2DAAF39F7AC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3581400"/>
            <a:ext cx="5486400" cy="3200400"/>
          </a:xfrm>
          <a:ln w="28575">
            <a:solidFill>
              <a:srgbClr val="CC0000"/>
            </a:solidFill>
          </a:ln>
        </p:spPr>
      </p:pic>
      <p:graphicFrame>
        <p:nvGraphicFramePr>
          <p:cNvPr id="18437" name="Object 8">
            <a:extLst>
              <a:ext uri="{FF2B5EF4-FFF2-40B4-BE49-F238E27FC236}">
                <a16:creationId xmlns:a16="http://schemas.microsoft.com/office/drawing/2014/main" id="{8CB404B5-A79A-411F-871E-123E2CD93CF8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09800" y="3962401"/>
          <a:ext cx="27432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hoto Editor 影像" r:id="rId4" imgW="6095238" imgH="4571429" progId="">
                  <p:embed/>
                </p:oleObj>
              </mc:Choice>
              <mc:Fallback>
                <p:oleObj name="Photo Editor 影像" r:id="rId4" imgW="6095238" imgH="4571429" progId="">
                  <p:embed/>
                  <p:pic>
                    <p:nvPicPr>
                      <p:cNvPr id="18437" name="Object 8">
                        <a:extLst>
                          <a:ext uri="{FF2B5EF4-FFF2-40B4-BE49-F238E27FC236}">
                            <a16:creationId xmlns:a16="http://schemas.microsoft.com/office/drawing/2014/main" id="{8CB404B5-A79A-411F-871E-123E2CD93CF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1"/>
                        <a:ext cx="2743200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fig14_07">
            <a:extLst>
              <a:ext uri="{FF2B5EF4-FFF2-40B4-BE49-F238E27FC236}">
                <a16:creationId xmlns:a16="http://schemas.microsoft.com/office/drawing/2014/main" id="{A78F2B74-BECE-4E56-8F46-88946C78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81600" y="3733800"/>
            <a:ext cx="5486400" cy="3200400"/>
          </a:xfrm>
          <a:noFill/>
          <a:ln w="28575">
            <a:solidFill>
              <a:srgbClr val="CC0000"/>
            </a:solidFill>
          </a:ln>
        </p:spPr>
      </p:pic>
      <p:pic>
        <p:nvPicPr>
          <p:cNvPr id="18439" name="Picture 4" descr="fig14_07">
            <a:extLst>
              <a:ext uri="{FF2B5EF4-FFF2-40B4-BE49-F238E27FC236}">
                <a16:creationId xmlns:a16="http://schemas.microsoft.com/office/drawing/2014/main" id="{32C6113A-AF13-470B-866F-4A8DA185A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5486400" cy="3200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5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io.davidson.edu/courses/molbio/molstudents/spring2002/robinson/PrimerPic.gif">
            <a:extLst>
              <a:ext uri="{FF2B5EF4-FFF2-40B4-BE49-F238E27FC236}">
                <a16:creationId xmlns:a16="http://schemas.microsoft.com/office/drawing/2014/main" id="{A243BE0B-5B6C-400F-A452-BAB301F3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6451" r="11694" b="16129"/>
          <a:stretch>
            <a:fillRect/>
          </a:stretch>
        </p:blipFill>
        <p:spPr bwMode="auto">
          <a:xfrm>
            <a:off x="2895600" y="3657600"/>
            <a:ext cx="655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">
            <a:extLst>
              <a:ext uri="{FF2B5EF4-FFF2-40B4-BE49-F238E27FC236}">
                <a16:creationId xmlns:a16="http://schemas.microsoft.com/office/drawing/2014/main" id="{AF04104D-4CCE-4B84-9AF4-BB0BC78B0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120776"/>
            <a:ext cx="7239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ar-EG">
                <a:latin typeface="Courier New" panose="02070309020205020404" pitchFamily="49" charset="0"/>
                <a:cs typeface="Times New Roman" panose="02020603050405020304" pitchFamily="18" charset="0"/>
              </a:rPr>
              <a:t>ATGTCCAATGACAACGAAGTACCTGGTTCCATGGTTATTGTCGCACAAGGTCCAGACGATCAATACGCATACGAGGTTCCCCCTGCCAGTTGGCTTGTGGGTATTGCATTTGCCACGGCAACAGCCACTCCTATAGGCATTCTGGGGTTCGCACTGGTAATGGCAGTTACCGGGGCGATGATTGACGACCTTCTAGAAAAAGCAAACAATCTTGTAATATCCATTTAA</a:t>
            </a:r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34706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0">
            <a:extLst>
              <a:ext uri="{FF2B5EF4-FFF2-40B4-BE49-F238E27FC236}">
                <a16:creationId xmlns:a16="http://schemas.microsoft.com/office/drawing/2014/main" id="{9A1CA45C-AEC9-448B-A8DD-95FDF3DD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4" y="914401"/>
            <a:ext cx="4795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/>
              <a:t>   For Cloning a special sequence</a:t>
            </a:r>
          </a:p>
        </p:txBody>
      </p:sp>
      <p:sp>
        <p:nvSpPr>
          <p:cNvPr id="37891" name="TextBox 11">
            <a:extLst>
              <a:ext uri="{FF2B5EF4-FFF2-40B4-BE49-F238E27FC236}">
                <a16:creationId xmlns:a16="http://schemas.microsoft.com/office/drawing/2014/main" id="{94E69BB4-6804-4F12-9EC9-932FFEF48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3713164"/>
            <a:ext cx="4429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/>
              <a:t>For Detection</a:t>
            </a:r>
          </a:p>
        </p:txBody>
      </p:sp>
      <p:grpSp>
        <p:nvGrpSpPr>
          <p:cNvPr id="37892" name="Group 22">
            <a:extLst>
              <a:ext uri="{FF2B5EF4-FFF2-40B4-BE49-F238E27FC236}">
                <a16:creationId xmlns:a16="http://schemas.microsoft.com/office/drawing/2014/main" id="{010B4042-A4F0-45E3-866D-9DB55CBC2B7F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2057400"/>
            <a:ext cx="4476750" cy="3652838"/>
            <a:chOff x="4857752" y="2633657"/>
            <a:chExt cx="4476784" cy="3652863"/>
          </a:xfrm>
        </p:grpSpPr>
        <p:sp>
          <p:nvSpPr>
            <p:cNvPr id="37902" name="TextBox 12">
              <a:extLst>
                <a:ext uri="{FF2B5EF4-FFF2-40B4-BE49-F238E27FC236}">
                  <a16:creationId xmlns:a16="http://schemas.microsoft.com/office/drawing/2014/main" id="{F6203462-A97F-4C16-94AF-B4250B2B8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5" y="2633657"/>
              <a:ext cx="28575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ar-EG" sz="2200">
                  <a:cs typeface="Times New Roman" panose="02020603050405020304" pitchFamily="18" charset="0"/>
                </a:rPr>
                <a:t>Gene of interest</a:t>
              </a:r>
            </a:p>
          </p:txBody>
        </p:sp>
        <p:sp>
          <p:nvSpPr>
            <p:cNvPr id="37903" name="TextBox 13">
              <a:extLst>
                <a:ext uri="{FF2B5EF4-FFF2-40B4-BE49-F238E27FC236}">
                  <a16:creationId xmlns:a16="http://schemas.microsoft.com/office/drawing/2014/main" id="{8389C1E9-7D15-4491-BE5E-E99E699A2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4470" y="4157669"/>
              <a:ext cx="3271860" cy="43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ar-EG" sz="2200">
                  <a:solidFill>
                    <a:srgbClr val="002060"/>
                  </a:solidFill>
                  <a:cs typeface="Times New Roman" panose="02020603050405020304" pitchFamily="18" charset="0"/>
                </a:rPr>
                <a:t>Mutation Detection</a:t>
              </a:r>
            </a:p>
          </p:txBody>
        </p:sp>
        <p:sp>
          <p:nvSpPr>
            <p:cNvPr id="37904" name="TextBox 14">
              <a:extLst>
                <a:ext uri="{FF2B5EF4-FFF2-40B4-BE49-F238E27FC236}">
                  <a16:creationId xmlns:a16="http://schemas.microsoft.com/office/drawing/2014/main" id="{52D78B63-E658-453C-B1E5-89E1A3499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3016" y="4988495"/>
              <a:ext cx="306231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ar-EG" sz="2200">
                  <a:solidFill>
                    <a:srgbClr val="002060"/>
                  </a:solidFill>
                  <a:cs typeface="Times New Roman" panose="02020603050405020304" pitchFamily="18" charset="0"/>
                </a:rPr>
                <a:t>  Allelic discrimination</a:t>
              </a:r>
            </a:p>
          </p:txBody>
        </p:sp>
        <p:sp>
          <p:nvSpPr>
            <p:cNvPr id="37905" name="TextBox 15">
              <a:extLst>
                <a:ext uri="{FF2B5EF4-FFF2-40B4-BE49-F238E27FC236}">
                  <a16:creationId xmlns:a16="http://schemas.microsoft.com/office/drawing/2014/main" id="{EB7FB3EA-98DD-44FC-BE29-44EE96D8C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5392" y="3214687"/>
              <a:ext cx="364333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ar-EG" sz="2200">
                  <a:solidFill>
                    <a:srgbClr val="002060"/>
                  </a:solidFill>
                  <a:cs typeface="Times New Roman" panose="02020603050405020304" pitchFamily="18" charset="0"/>
                </a:rPr>
                <a:t>  Gene expression ( mRNA)</a:t>
              </a:r>
            </a:p>
          </p:txBody>
        </p:sp>
        <p:sp>
          <p:nvSpPr>
            <p:cNvPr id="37906" name="TextBox 16">
              <a:extLst>
                <a:ext uri="{FF2B5EF4-FFF2-40B4-BE49-F238E27FC236}">
                  <a16:creationId xmlns:a16="http://schemas.microsoft.com/office/drawing/2014/main" id="{FD1B9448-86B6-4895-A5A1-200702139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4470" y="3700466"/>
              <a:ext cx="4110066" cy="43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ar-EG" sz="2200">
                  <a:cs typeface="Times New Roman" panose="02020603050405020304" pitchFamily="18" charset="0"/>
                </a:rPr>
                <a:t>Microbial agents detection</a:t>
              </a:r>
            </a:p>
          </p:txBody>
        </p:sp>
        <p:sp>
          <p:nvSpPr>
            <p:cNvPr id="37907" name="TextBox 17">
              <a:extLst>
                <a:ext uri="{FF2B5EF4-FFF2-40B4-BE49-F238E27FC236}">
                  <a16:creationId xmlns:a16="http://schemas.microsoft.com/office/drawing/2014/main" id="{D3D41BE2-02A4-4D06-88FF-C18EB93B2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190" y="4569749"/>
              <a:ext cx="3033733" cy="43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ar-EG" sz="2200">
                  <a:cs typeface="Times New Roman" panose="02020603050405020304" pitchFamily="18" charset="0"/>
                </a:rPr>
                <a:t>   Quantification</a:t>
              </a: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11F9BB54-2F0C-4154-8E6C-DD38A92D5555}"/>
                </a:ext>
              </a:extLst>
            </p:cNvPr>
            <p:cNvSpPr/>
            <p:nvPr/>
          </p:nvSpPr>
          <p:spPr>
            <a:xfrm>
              <a:off x="4857752" y="2786058"/>
              <a:ext cx="357191" cy="3500462"/>
            </a:xfrm>
            <a:prstGeom prst="leftBrace">
              <a:avLst/>
            </a:prstGeom>
            <a:ln w="28575">
              <a:solidFill>
                <a:srgbClr val="3A1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910" name="TextBox 21">
              <a:extLst>
                <a:ext uri="{FF2B5EF4-FFF2-40B4-BE49-F238E27FC236}">
                  <a16:creationId xmlns:a16="http://schemas.microsoft.com/office/drawing/2014/main" id="{F09E50CE-B1A8-4826-BD28-CF2A3A8F5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7754" y="5448617"/>
              <a:ext cx="17859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ar-EG">
                  <a:cs typeface="Times New Roman" panose="02020603050405020304" pitchFamily="18" charset="0"/>
                </a:rPr>
                <a:t>   Disease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191541-2062-4A8C-9AEA-16FD4B59805F}"/>
              </a:ext>
            </a:extLst>
          </p:cNvPr>
          <p:cNvCxnSpPr/>
          <p:nvPr/>
        </p:nvCxnSpPr>
        <p:spPr bwMode="auto">
          <a:xfrm>
            <a:off x="3276600" y="3962400"/>
            <a:ext cx="381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C1BA6A-4E00-442A-B235-674BCF216515}"/>
              </a:ext>
            </a:extLst>
          </p:cNvPr>
          <p:cNvCxnSpPr/>
          <p:nvPr/>
        </p:nvCxnSpPr>
        <p:spPr bwMode="auto">
          <a:xfrm>
            <a:off x="3276600" y="1219200"/>
            <a:ext cx="381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F4DA1F-6A0C-4AD4-B938-FDDCF3271450}"/>
              </a:ext>
            </a:extLst>
          </p:cNvPr>
          <p:cNvCxnSpPr/>
          <p:nvPr/>
        </p:nvCxnSpPr>
        <p:spPr bwMode="auto">
          <a:xfrm>
            <a:off x="3300413" y="6135689"/>
            <a:ext cx="381000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97DC5D-A232-4D6B-AC82-3DEF04D97340}"/>
              </a:ext>
            </a:extLst>
          </p:cNvPr>
          <p:cNvCxnSpPr/>
          <p:nvPr/>
        </p:nvCxnSpPr>
        <p:spPr bwMode="auto">
          <a:xfrm rot="5400000" flipH="1" flipV="1">
            <a:off x="800101" y="3695701"/>
            <a:ext cx="4953000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897" name="TextBox 29">
            <a:extLst>
              <a:ext uri="{FF2B5EF4-FFF2-40B4-BE49-F238E27FC236}">
                <a16:creationId xmlns:a16="http://schemas.microsoft.com/office/drawing/2014/main" id="{C54745DA-2259-4F82-8152-7EBB28256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867401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/>
              <a:t>Random</a:t>
            </a:r>
          </a:p>
        </p:txBody>
      </p:sp>
      <p:sp>
        <p:nvSpPr>
          <p:cNvPr id="37898" name="Rectangle 20">
            <a:extLst>
              <a:ext uri="{FF2B5EF4-FFF2-40B4-BE49-F238E27FC236}">
                <a16:creationId xmlns:a16="http://schemas.microsoft.com/office/drawing/2014/main" id="{798C2FCA-644D-4660-8FAB-32DA4684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6" y="228601"/>
            <a:ext cx="693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 sz="3600" b="1"/>
              <a:t>PCR primers are designed to:</a:t>
            </a:r>
          </a:p>
        </p:txBody>
      </p:sp>
      <p:sp>
        <p:nvSpPr>
          <p:cNvPr id="37899" name="Text Box 12">
            <a:extLst>
              <a:ext uri="{FF2B5EF4-FFF2-40B4-BE49-F238E27FC236}">
                <a16:creationId xmlns:a16="http://schemas.microsoft.com/office/drawing/2014/main" id="{E8ABC864-6754-4C9F-844A-DF6E8963F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371601"/>
            <a:ext cx="1524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Times" panose="02020603050405020304" pitchFamily="18" charset="0"/>
                <a:ea typeface="Taipei"/>
                <a:cs typeface="Taipei"/>
              </a:rPr>
              <a:t>Full length</a:t>
            </a: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B7745E08-F4FA-435C-B6D2-41B02FD8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248401"/>
            <a:ext cx="457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Times" panose="02020603050405020304" pitchFamily="18" charset="0"/>
                <a:ea typeface="Taipei"/>
                <a:cs typeface="Taipei"/>
              </a:rPr>
              <a:t>??</a:t>
            </a:r>
          </a:p>
        </p:txBody>
      </p:sp>
      <p:sp>
        <p:nvSpPr>
          <p:cNvPr id="37901" name="Text Box 18">
            <a:extLst>
              <a:ext uri="{FF2B5EF4-FFF2-40B4-BE49-F238E27FC236}">
                <a16:creationId xmlns:a16="http://schemas.microsoft.com/office/drawing/2014/main" id="{4D12448B-9E34-46C2-A4FB-C2E303102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1" y="4191001"/>
            <a:ext cx="1749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Times" panose="02020603050405020304" pitchFamily="18" charset="0"/>
                <a:ea typeface="Taipei"/>
                <a:cs typeface="Taipei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Times" panose="02020603050405020304" pitchFamily="18" charset="0"/>
                <a:ea typeface="Taipei"/>
                <a:cs typeface="Taipei"/>
              </a:rPr>
              <a:t>00 - 500 </a:t>
            </a:r>
            <a:r>
              <a:rPr lang="en-US" altLang="zh-TW" dirty="0" err="1">
                <a:solidFill>
                  <a:srgbClr val="FF0000"/>
                </a:solidFill>
                <a:latin typeface="Times" panose="02020603050405020304" pitchFamily="18" charset="0"/>
                <a:ea typeface="Taipei"/>
                <a:cs typeface="Taipei"/>
              </a:rPr>
              <a:t>bp</a:t>
            </a:r>
            <a:endParaRPr lang="en-US" altLang="zh-TW" dirty="0">
              <a:solidFill>
                <a:srgbClr val="FF0000"/>
              </a:solidFill>
              <a:latin typeface="Times" panose="02020603050405020304" pitchFamily="18" charset="0"/>
              <a:ea typeface="Taipei"/>
              <a:cs typeface="Taipei"/>
            </a:endParaRPr>
          </a:p>
        </p:txBody>
      </p:sp>
    </p:spTree>
    <p:extLst>
      <p:ext uri="{BB962C8B-B14F-4D97-AF65-F5344CB8AC3E}">
        <p14:creationId xmlns:p14="http://schemas.microsoft.com/office/powerpoint/2010/main" val="1830299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535A5-7081-4A82-994E-09B7FBCA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82" y="-24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Web-based </a:t>
            </a:r>
            <a:r>
              <a:rPr lang="en-US" sz="2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Softwares</a:t>
            </a:r>
            <a:r>
              <a:rPr lang="en-US" sz="2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9EF308FA-F9C5-41D0-8388-05493B72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1022351"/>
            <a:ext cx="7222115" cy="585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60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946B255-613A-4DF7-9542-84882F56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859610" y="2450291"/>
            <a:ext cx="4186242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Installable </a:t>
            </a:r>
            <a:r>
              <a:rPr lang="en-US" sz="2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Softwares</a:t>
            </a:r>
            <a:r>
              <a:rPr lang="en-US" sz="2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9156" name="Picture 7">
            <a:extLst>
              <a:ext uri="{FF2B5EF4-FFF2-40B4-BE49-F238E27FC236}">
                <a16:creationId xmlns:a16="http://schemas.microsoft.com/office/drawing/2014/main" id="{082D0D3C-56FC-47C9-878D-8285C901C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1" y="158751"/>
            <a:ext cx="609282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48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A3EC200-864F-4146-B191-DC831B46F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TW" altLang="zh-TW">
                <a:ea typeface="PMingLiU" panose="02020500000000000000" pitchFamily="18" charset="-120"/>
              </a:rPr>
              <a:t>Primer3</a:t>
            </a:r>
          </a:p>
        </p:txBody>
      </p:sp>
      <p:pic>
        <p:nvPicPr>
          <p:cNvPr id="50179" name="Picture 9">
            <a:extLst>
              <a:ext uri="{FF2B5EF4-FFF2-40B4-BE49-F238E27FC236}">
                <a16:creationId xmlns:a16="http://schemas.microsoft.com/office/drawing/2014/main" id="{B0A7D702-C586-4B7F-A402-1D77D6227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3" r="3139" b="21126"/>
          <a:stretch>
            <a:fillRect/>
          </a:stretch>
        </p:blipFill>
        <p:spPr bwMode="auto">
          <a:xfrm>
            <a:off x="1524000" y="1628776"/>
            <a:ext cx="91440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568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10">
            <a:extLst>
              <a:ext uri="{FF2B5EF4-FFF2-40B4-BE49-F238E27FC236}">
                <a16:creationId xmlns:a16="http://schemas.microsoft.com/office/drawing/2014/main" id="{1AB90BAC-2979-4C4E-A8BD-2487A1985A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8" r="1941" b="4652"/>
          <a:stretch>
            <a:fillRect/>
          </a:stretch>
        </p:blipFill>
        <p:spPr bwMode="auto">
          <a:xfrm>
            <a:off x="1524000" y="765176"/>
            <a:ext cx="91440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AutoShape 12">
            <a:extLst>
              <a:ext uri="{FF2B5EF4-FFF2-40B4-BE49-F238E27FC236}">
                <a16:creationId xmlns:a16="http://schemas.microsoft.com/office/drawing/2014/main" id="{284D6506-CC9F-49C4-B1F8-D5393E8D6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981076"/>
            <a:ext cx="1152525" cy="57626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ar-EG" altLang="ar-EG"/>
          </a:p>
        </p:txBody>
      </p:sp>
      <p:sp>
        <p:nvSpPr>
          <p:cNvPr id="51205" name="AutoShape 13">
            <a:extLst>
              <a:ext uri="{FF2B5EF4-FFF2-40B4-BE49-F238E27FC236}">
                <a16:creationId xmlns:a16="http://schemas.microsoft.com/office/drawing/2014/main" id="{DB0E8CBF-554A-4ACF-B783-2DB93CB1EAA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43139" y="5337176"/>
            <a:ext cx="720725" cy="504825"/>
          </a:xfrm>
          <a:prstGeom prst="leftArrow">
            <a:avLst>
              <a:gd name="adj1" fmla="val 50000"/>
              <a:gd name="adj2" fmla="val 35692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916977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>
            <a:extLst>
              <a:ext uri="{FF2B5EF4-FFF2-40B4-BE49-F238E27FC236}">
                <a16:creationId xmlns:a16="http://schemas.microsoft.com/office/drawing/2014/main" id="{91B6DD6C-8E49-41C8-B790-E8FDC84D1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3" r="4984" b="24413"/>
          <a:stretch>
            <a:fillRect/>
          </a:stretch>
        </p:blipFill>
        <p:spPr bwMode="auto">
          <a:xfrm>
            <a:off x="1516062" y="2276476"/>
            <a:ext cx="9267826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227" name="Rectangle 5">
            <a:extLst>
              <a:ext uri="{FF2B5EF4-FFF2-40B4-BE49-F238E27FC236}">
                <a16:creationId xmlns:a16="http://schemas.microsoft.com/office/drawing/2014/main" id="{EAD33FD4-69EE-427A-A6F1-2239060A7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65401"/>
            <a:ext cx="9144000" cy="2951163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76945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id="{8C352D7E-92BD-477A-B384-4FD3BFB57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26989"/>
            <a:ext cx="280717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ipei"/>
              </a:rPr>
              <a:t>Primer3 Output</a:t>
            </a:r>
          </a:p>
        </p:txBody>
      </p:sp>
      <p:pic>
        <p:nvPicPr>
          <p:cNvPr id="115720" name="Picture 8">
            <a:extLst>
              <a:ext uri="{FF2B5EF4-FFF2-40B4-BE49-F238E27FC236}">
                <a16:creationId xmlns:a16="http://schemas.microsoft.com/office/drawing/2014/main" id="{2BBC6461-6C09-4E39-87EF-B147395A1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19489" r="44841" b="5707"/>
          <a:stretch>
            <a:fillRect/>
          </a:stretch>
        </p:blipFill>
        <p:spPr bwMode="auto">
          <a:xfrm>
            <a:off x="3432175" y="909638"/>
            <a:ext cx="53276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5721" name="Rectangle 9">
            <a:extLst>
              <a:ext uri="{FF2B5EF4-FFF2-40B4-BE49-F238E27FC236}">
                <a16:creationId xmlns:a16="http://schemas.microsoft.com/office/drawing/2014/main" id="{3D526007-A011-4EFC-B6A0-3655488C0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2565400"/>
            <a:ext cx="1584325" cy="503238"/>
          </a:xfrm>
          <a:prstGeom prst="rect">
            <a:avLst/>
          </a:prstGeom>
          <a:noFill/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ar-EG" altLang="ar-EG"/>
          </a:p>
        </p:txBody>
      </p:sp>
      <p:sp>
        <p:nvSpPr>
          <p:cNvPr id="115722" name="Rectangle 10">
            <a:extLst>
              <a:ext uri="{FF2B5EF4-FFF2-40B4-BE49-F238E27FC236}">
                <a16:creationId xmlns:a16="http://schemas.microsoft.com/office/drawing/2014/main" id="{F15C6FD0-1B19-4904-90DA-4BEC96F3A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4870450"/>
            <a:ext cx="792162" cy="503238"/>
          </a:xfrm>
          <a:prstGeom prst="rect">
            <a:avLst/>
          </a:prstGeom>
          <a:noFill/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ar-EG" altLang="ar-EG"/>
          </a:p>
        </p:txBody>
      </p:sp>
      <p:sp>
        <p:nvSpPr>
          <p:cNvPr id="115723" name="Rectangle 11">
            <a:extLst>
              <a:ext uri="{FF2B5EF4-FFF2-40B4-BE49-F238E27FC236}">
                <a16:creationId xmlns:a16="http://schemas.microsoft.com/office/drawing/2014/main" id="{C105209C-0654-46CA-AC26-5F9D45568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5373689"/>
            <a:ext cx="790575" cy="503237"/>
          </a:xfrm>
          <a:prstGeom prst="rect">
            <a:avLst/>
          </a:prstGeom>
          <a:noFill/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7408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1" grpId="0" animBg="1"/>
      <p:bldP spid="115722" grpId="0" animBg="1"/>
      <p:bldP spid="1157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B2EA01-A56A-47DC-8270-DF8D437DD0BE}"/>
              </a:ext>
            </a:extLst>
          </p:cNvPr>
          <p:cNvSpPr/>
          <p:nvPr/>
        </p:nvSpPr>
        <p:spPr>
          <a:xfrm>
            <a:off x="3372425" y="631762"/>
            <a:ext cx="512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dirty="0"/>
              <a:t>http://insilico.ehu.es/PCR/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6BDFE-A2EF-4243-BFB1-78A202F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" r="48572" b="30082"/>
          <a:stretch/>
        </p:blipFill>
        <p:spPr>
          <a:xfrm>
            <a:off x="1378857" y="1557440"/>
            <a:ext cx="9477829" cy="50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79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5042EE72-E9E0-4822-A0BF-F91E4FFAC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2392363"/>
            <a:ext cx="5637214" cy="136960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endParaRPr lang="nl-BE" b="1" dirty="0"/>
          </a:p>
          <a:p>
            <a:pPr algn="ctr"/>
            <a:r>
              <a:rPr lang="en-US" altLang="ar-EG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Primer Modifications</a:t>
            </a:r>
            <a:endParaRPr lang="ar-EG" altLang="ar-EG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ar-EG" altLang="ar-EG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E5B230-0B98-462E-8EEB-FBEA5C3EAEBE}"/>
              </a:ext>
            </a:extLst>
          </p:cNvPr>
          <p:cNvSpPr txBox="1">
            <a:spLocks noChangeArrowheads="1"/>
          </p:cNvSpPr>
          <p:nvPr/>
        </p:nvSpPr>
        <p:spPr>
          <a:xfrm>
            <a:off x="3157538" y="2392363"/>
            <a:ext cx="5905500" cy="1873250"/>
          </a:xfrm>
          <a:prstGeom prst="rect">
            <a:avLst/>
          </a:prstGeom>
        </p:spPr>
        <p:txBody>
          <a:bodyPr/>
          <a:lstStyle/>
          <a:p>
            <a:pPr algn="ctr" rtl="1" eaLnBrk="1" hangingPunct="1">
              <a:lnSpc>
                <a:spcPct val="150000"/>
              </a:lnSpc>
              <a:defRPr/>
            </a:pPr>
            <a:endParaRPr lang="en-US" sz="5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4400" y="2209800"/>
            <a:ext cx="5913726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6138" y="3886200"/>
            <a:ext cx="2303462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43400" y="2895600"/>
            <a:ext cx="2376488" cy="1233488"/>
            <a:chOff x="1519" y="1428"/>
            <a:chExt cx="1497" cy="777"/>
          </a:xfrm>
        </p:grpSpPr>
        <p:sp>
          <p:nvSpPr>
            <p:cNvPr id="342022" name="Rectangle 6"/>
            <p:cNvSpPr>
              <a:spLocks noChangeArrowheads="1"/>
            </p:cNvSpPr>
            <p:nvPr/>
          </p:nvSpPr>
          <p:spPr bwMode="auto">
            <a:xfrm>
              <a:off x="1519" y="1428"/>
              <a:ext cx="1077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altLang="zh-CN" sz="3200" b="1">
                  <a:solidFill>
                    <a:srgbClr val="D6009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  <a:ea typeface="SimSun" pitchFamily="2" charset="-122"/>
                </a:rPr>
                <a:t>salts (ions)</a:t>
              </a:r>
              <a:endParaRPr lang="en-US" altLang="zh-CN" sz="3200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SimSun" pitchFamily="2" charset="-122"/>
              </a:endParaRPr>
            </a:p>
          </p:txBody>
        </p:sp>
        <p:sp>
          <p:nvSpPr>
            <p:cNvPr id="342023" name="Line 7"/>
            <p:cNvSpPr>
              <a:spLocks noChangeShapeType="1"/>
            </p:cNvSpPr>
            <p:nvPr/>
          </p:nvSpPr>
          <p:spPr bwMode="auto">
            <a:xfrm>
              <a:off x="2653" y="1706"/>
              <a:ext cx="318" cy="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dist="45791" dir="2021404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2024" name="Line 8"/>
            <p:cNvSpPr>
              <a:spLocks noChangeShapeType="1"/>
            </p:cNvSpPr>
            <p:nvPr/>
          </p:nvSpPr>
          <p:spPr bwMode="auto">
            <a:xfrm>
              <a:off x="2154" y="1752"/>
              <a:ext cx="862" cy="453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dist="45791" dir="2021404" algn="ctr" rotWithShape="0">
                <a:schemeClr val="bg2"/>
              </a:outerShdw>
            </a:effectLst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044950" y="4513264"/>
            <a:ext cx="2736850" cy="973137"/>
            <a:chOff x="1247" y="2614"/>
            <a:chExt cx="1724" cy="613"/>
          </a:xfrm>
        </p:grpSpPr>
        <p:sp>
          <p:nvSpPr>
            <p:cNvPr id="342026" name="Rectangle 10"/>
            <p:cNvSpPr>
              <a:spLocks noChangeArrowheads="1"/>
            </p:cNvSpPr>
            <p:nvPr/>
          </p:nvSpPr>
          <p:spPr bwMode="auto">
            <a:xfrm>
              <a:off x="1247" y="2862"/>
              <a:ext cx="1044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lvl="1">
                <a:defRPr/>
              </a:pPr>
              <a:r>
                <a:rPr lang="en-US" altLang="zh-CN" sz="3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  <a:ea typeface="SimSun" pitchFamily="2" charset="-122"/>
                </a:rPr>
                <a:t>dNTPs</a:t>
              </a:r>
            </a:p>
          </p:txBody>
        </p:sp>
        <p:sp>
          <p:nvSpPr>
            <p:cNvPr id="28695" name="Line 11"/>
            <p:cNvSpPr>
              <a:spLocks noChangeShapeType="1"/>
            </p:cNvSpPr>
            <p:nvPr/>
          </p:nvSpPr>
          <p:spPr bwMode="auto">
            <a:xfrm flipV="1">
              <a:off x="2290" y="2614"/>
              <a:ext cx="318" cy="22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6" name="Line 12"/>
            <p:cNvSpPr>
              <a:spLocks noChangeShapeType="1"/>
            </p:cNvSpPr>
            <p:nvPr/>
          </p:nvSpPr>
          <p:spPr bwMode="auto">
            <a:xfrm flipV="1">
              <a:off x="2381" y="2931"/>
              <a:ext cx="318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7" name="Line 13"/>
            <p:cNvSpPr>
              <a:spLocks noChangeShapeType="1"/>
            </p:cNvSpPr>
            <p:nvPr/>
          </p:nvSpPr>
          <p:spPr bwMode="auto">
            <a:xfrm flipV="1">
              <a:off x="2426" y="3113"/>
              <a:ext cx="409" cy="4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8" name="Line 14"/>
            <p:cNvSpPr>
              <a:spLocks noChangeShapeType="1"/>
            </p:cNvSpPr>
            <p:nvPr/>
          </p:nvSpPr>
          <p:spPr bwMode="auto">
            <a:xfrm flipV="1">
              <a:off x="2381" y="2704"/>
              <a:ext cx="590" cy="2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535864" y="5229225"/>
            <a:ext cx="2687637" cy="717550"/>
            <a:chOff x="3696" y="3294"/>
            <a:chExt cx="1693" cy="452"/>
          </a:xfrm>
        </p:grpSpPr>
        <p:sp>
          <p:nvSpPr>
            <p:cNvPr id="342032" name="Rectangle 16"/>
            <p:cNvSpPr>
              <a:spLocks noChangeArrowheads="1"/>
            </p:cNvSpPr>
            <p:nvPr/>
          </p:nvSpPr>
          <p:spPr bwMode="auto">
            <a:xfrm>
              <a:off x="4422" y="3304"/>
              <a:ext cx="967" cy="44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  <a:ea typeface="SimSun" pitchFamily="2" charset="-122"/>
                </a:rPr>
                <a:t>Primers</a:t>
              </a: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696" y="3294"/>
              <a:ext cx="726" cy="272"/>
              <a:chOff x="3696" y="3294"/>
              <a:chExt cx="726" cy="272"/>
            </a:xfrm>
          </p:grpSpPr>
          <p:sp>
            <p:nvSpPr>
              <p:cNvPr id="342034" name="Line 18"/>
              <p:cNvSpPr>
                <a:spLocks noChangeShapeType="1"/>
              </p:cNvSpPr>
              <p:nvPr/>
            </p:nvSpPr>
            <p:spPr bwMode="auto">
              <a:xfrm>
                <a:off x="3969" y="3294"/>
                <a:ext cx="453" cy="18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triangle" w="med" len="med"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3" name="Line 19"/>
              <p:cNvSpPr>
                <a:spLocks noChangeShapeType="1"/>
              </p:cNvSpPr>
              <p:nvPr/>
            </p:nvSpPr>
            <p:spPr bwMode="auto">
              <a:xfrm>
                <a:off x="3696" y="3475"/>
                <a:ext cx="726" cy="9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696200" y="3368676"/>
            <a:ext cx="2743200" cy="1584325"/>
            <a:chOff x="3696" y="1842"/>
            <a:chExt cx="1905" cy="998"/>
          </a:xfrm>
        </p:grpSpPr>
        <p:sp>
          <p:nvSpPr>
            <p:cNvPr id="342037" name="Rectangle 21"/>
            <p:cNvSpPr>
              <a:spLocks noChangeArrowheads="1"/>
            </p:cNvSpPr>
            <p:nvPr/>
          </p:nvSpPr>
          <p:spPr bwMode="auto">
            <a:xfrm>
              <a:off x="4513" y="1842"/>
              <a:ext cx="1088" cy="4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  <a:ea typeface="SimSun" pitchFamily="2" charset="-122"/>
                </a:rPr>
                <a:t>DNA Polymerase</a:t>
              </a:r>
            </a:p>
          </p:txBody>
        </p:sp>
        <p:sp>
          <p:nvSpPr>
            <p:cNvPr id="28686" name="Line 22"/>
            <p:cNvSpPr>
              <a:spLocks noChangeShapeType="1"/>
            </p:cNvSpPr>
            <p:nvPr/>
          </p:nvSpPr>
          <p:spPr bwMode="auto">
            <a:xfrm flipH="1">
              <a:off x="3696" y="2115"/>
              <a:ext cx="772" cy="9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87" name="Line 23"/>
            <p:cNvSpPr>
              <a:spLocks noChangeShapeType="1"/>
            </p:cNvSpPr>
            <p:nvPr/>
          </p:nvSpPr>
          <p:spPr bwMode="auto">
            <a:xfrm flipH="1">
              <a:off x="3788" y="2251"/>
              <a:ext cx="680" cy="363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88" name="Line 24"/>
            <p:cNvSpPr>
              <a:spLocks noChangeShapeType="1"/>
            </p:cNvSpPr>
            <p:nvPr/>
          </p:nvSpPr>
          <p:spPr bwMode="auto">
            <a:xfrm flipH="1">
              <a:off x="4105" y="2387"/>
              <a:ext cx="499" cy="453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89" name="Line 25"/>
            <p:cNvSpPr>
              <a:spLocks noChangeShapeType="1"/>
            </p:cNvSpPr>
            <p:nvPr/>
          </p:nvSpPr>
          <p:spPr bwMode="auto">
            <a:xfrm>
              <a:off x="3788" y="1842"/>
              <a:ext cx="725" cy="13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182814" y="4779964"/>
            <a:ext cx="2160587" cy="1239837"/>
            <a:chOff x="249" y="2341"/>
            <a:chExt cx="1361" cy="781"/>
          </a:xfrm>
        </p:grpSpPr>
        <p:sp>
          <p:nvSpPr>
            <p:cNvPr id="342043" name="Rectangle 27"/>
            <p:cNvSpPr>
              <a:spLocks noChangeArrowheads="1"/>
            </p:cNvSpPr>
            <p:nvPr/>
          </p:nvSpPr>
          <p:spPr bwMode="auto">
            <a:xfrm>
              <a:off x="249" y="2795"/>
              <a:ext cx="1361" cy="3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  <a:ea typeface="SimSun" pitchFamily="2" charset="-122"/>
                </a:rPr>
                <a:t>Template DNA</a:t>
              </a:r>
            </a:p>
          </p:txBody>
        </p:sp>
        <p:sp>
          <p:nvSpPr>
            <p:cNvPr id="28684" name="Line 28"/>
            <p:cNvSpPr>
              <a:spLocks noChangeShapeType="1"/>
            </p:cNvSpPr>
            <p:nvPr/>
          </p:nvSpPr>
          <p:spPr bwMode="auto">
            <a:xfrm>
              <a:off x="930" y="2341"/>
              <a:ext cx="0" cy="3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0" name="Text Box 5">
            <a:extLst>
              <a:ext uri="{FF2B5EF4-FFF2-40B4-BE49-F238E27FC236}">
                <a16:creationId xmlns:a16="http://schemas.microsoft.com/office/drawing/2014/main" id="{8F75AAAB-A265-48DE-A279-CE05666AE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568325"/>
            <a:ext cx="7315200" cy="70802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What do we need for PCR?</a:t>
            </a:r>
            <a:endParaRPr lang="en-US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68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749C709-FD18-497B-B09B-728A09CAA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ar-EG" sz="2800" b="1"/>
              <a:t>when is a “primer” a primer?</a:t>
            </a:r>
          </a:p>
        </p:txBody>
      </p:sp>
      <p:sp>
        <p:nvSpPr>
          <p:cNvPr id="35843" name="Line 4">
            <a:extLst>
              <a:ext uri="{FF2B5EF4-FFF2-40B4-BE49-F238E27FC236}">
                <a16:creationId xmlns:a16="http://schemas.microsoft.com/office/drawing/2014/main" id="{912F8F2F-B972-45BC-82AE-A03D2B7FF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597400"/>
            <a:ext cx="6324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4" name="Freeform 5">
            <a:extLst>
              <a:ext uri="{FF2B5EF4-FFF2-40B4-BE49-F238E27FC236}">
                <a16:creationId xmlns:a16="http://schemas.microsoft.com/office/drawing/2014/main" id="{350E9DBF-6BE3-4445-A6CA-A03BEDC4A818}"/>
              </a:ext>
            </a:extLst>
          </p:cNvPr>
          <p:cNvSpPr>
            <a:spLocks/>
          </p:cNvSpPr>
          <p:nvPr/>
        </p:nvSpPr>
        <p:spPr bwMode="auto">
          <a:xfrm>
            <a:off x="4038600" y="3886200"/>
            <a:ext cx="2819400" cy="457200"/>
          </a:xfrm>
          <a:custGeom>
            <a:avLst/>
            <a:gdLst>
              <a:gd name="T0" fmla="*/ 0 w 1776"/>
              <a:gd name="T1" fmla="*/ 2147483646 h 288"/>
              <a:gd name="T2" fmla="*/ 2147483646 w 1776"/>
              <a:gd name="T3" fmla="*/ 2147483646 h 288"/>
              <a:gd name="T4" fmla="*/ 2147483646 w 1776"/>
              <a:gd name="T5" fmla="*/ 2147483646 h 288"/>
              <a:gd name="T6" fmla="*/ 2147483646 w 1776"/>
              <a:gd name="T7" fmla="*/ 2147483646 h 288"/>
              <a:gd name="T8" fmla="*/ 2147483646 w 1776"/>
              <a:gd name="T9" fmla="*/ 2147483646 h 288"/>
              <a:gd name="T10" fmla="*/ 2147483646 w 1776"/>
              <a:gd name="T11" fmla="*/ 2147483646 h 288"/>
              <a:gd name="T12" fmla="*/ 2147483646 w 1776"/>
              <a:gd name="T13" fmla="*/ 2147483646 h 288"/>
              <a:gd name="T14" fmla="*/ 2147483646 w 1776"/>
              <a:gd name="T15" fmla="*/ 2147483646 h 288"/>
              <a:gd name="T16" fmla="*/ 2147483646 w 1776"/>
              <a:gd name="T17" fmla="*/ 2147483646 h 288"/>
              <a:gd name="T18" fmla="*/ 2147483646 w 1776"/>
              <a:gd name="T19" fmla="*/ 2147483646 h 2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76"/>
              <a:gd name="T31" fmla="*/ 0 h 288"/>
              <a:gd name="T32" fmla="*/ 1776 w 1776"/>
              <a:gd name="T33" fmla="*/ 288 h 2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76" h="288">
                <a:moveTo>
                  <a:pt x="0" y="248"/>
                </a:moveTo>
                <a:cubicBezTo>
                  <a:pt x="75" y="244"/>
                  <a:pt x="359" y="249"/>
                  <a:pt x="448" y="224"/>
                </a:cubicBezTo>
                <a:cubicBezTo>
                  <a:pt x="537" y="199"/>
                  <a:pt x="508" y="95"/>
                  <a:pt x="536" y="96"/>
                </a:cubicBezTo>
                <a:cubicBezTo>
                  <a:pt x="564" y="97"/>
                  <a:pt x="513" y="207"/>
                  <a:pt x="616" y="232"/>
                </a:cubicBezTo>
                <a:cubicBezTo>
                  <a:pt x="719" y="257"/>
                  <a:pt x="1055" y="269"/>
                  <a:pt x="1152" y="248"/>
                </a:cubicBezTo>
                <a:cubicBezTo>
                  <a:pt x="1249" y="227"/>
                  <a:pt x="1184" y="144"/>
                  <a:pt x="1200" y="104"/>
                </a:cubicBezTo>
                <a:cubicBezTo>
                  <a:pt x="1216" y="64"/>
                  <a:pt x="1224" y="16"/>
                  <a:pt x="1248" y="8"/>
                </a:cubicBezTo>
                <a:cubicBezTo>
                  <a:pt x="1272" y="0"/>
                  <a:pt x="1327" y="15"/>
                  <a:pt x="1344" y="56"/>
                </a:cubicBezTo>
                <a:cubicBezTo>
                  <a:pt x="1361" y="97"/>
                  <a:pt x="1280" y="224"/>
                  <a:pt x="1352" y="256"/>
                </a:cubicBezTo>
                <a:cubicBezTo>
                  <a:pt x="1424" y="288"/>
                  <a:pt x="1688" y="250"/>
                  <a:pt x="1776" y="248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5" name="Line 6">
            <a:extLst>
              <a:ext uri="{FF2B5EF4-FFF2-40B4-BE49-F238E27FC236}">
                <a16:creationId xmlns:a16="http://schemas.microsoft.com/office/drawing/2014/main" id="{BCD756E6-2716-4E92-BC13-C26844D5F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6" name="Line 7">
            <a:extLst>
              <a:ext uri="{FF2B5EF4-FFF2-40B4-BE49-F238E27FC236}">
                <a16:creationId xmlns:a16="http://schemas.microsoft.com/office/drawing/2014/main" id="{ECFF666A-80DD-4609-9AA4-8BD3FC12A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7" name="Line 8">
            <a:extLst>
              <a:ext uri="{FF2B5EF4-FFF2-40B4-BE49-F238E27FC236}">
                <a16:creationId xmlns:a16="http://schemas.microsoft.com/office/drawing/2014/main" id="{A3A8F3E7-5308-4EE0-A3ED-251CA7971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8" name="Line 9">
            <a:extLst>
              <a:ext uri="{FF2B5EF4-FFF2-40B4-BE49-F238E27FC236}">
                <a16:creationId xmlns:a16="http://schemas.microsoft.com/office/drawing/2014/main" id="{B58C1F70-E1E0-43A2-97CF-244C38A83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49" name="Line 10">
            <a:extLst>
              <a:ext uri="{FF2B5EF4-FFF2-40B4-BE49-F238E27FC236}">
                <a16:creationId xmlns:a16="http://schemas.microsoft.com/office/drawing/2014/main" id="{BF274283-8DDE-4001-9270-FE9831B96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0" name="Line 11">
            <a:extLst>
              <a:ext uri="{FF2B5EF4-FFF2-40B4-BE49-F238E27FC236}">
                <a16:creationId xmlns:a16="http://schemas.microsoft.com/office/drawing/2014/main" id="{D0153965-9681-4663-95D3-5D42DCD5B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1" name="Line 12">
            <a:extLst>
              <a:ext uri="{FF2B5EF4-FFF2-40B4-BE49-F238E27FC236}">
                <a16:creationId xmlns:a16="http://schemas.microsoft.com/office/drawing/2014/main" id="{17622C8E-BD8A-434D-AC85-50CCF991E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2" name="Line 13">
            <a:extLst>
              <a:ext uri="{FF2B5EF4-FFF2-40B4-BE49-F238E27FC236}">
                <a16:creationId xmlns:a16="http://schemas.microsoft.com/office/drawing/2014/main" id="{A9190E81-AD1F-457D-B0EF-BA7D74D8B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3" name="Line 14">
            <a:extLst>
              <a:ext uri="{FF2B5EF4-FFF2-40B4-BE49-F238E27FC236}">
                <a16:creationId xmlns:a16="http://schemas.microsoft.com/office/drawing/2014/main" id="{C8E162C6-D228-4919-8B17-45BEDB695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4" name="Line 15">
            <a:extLst>
              <a:ext uri="{FF2B5EF4-FFF2-40B4-BE49-F238E27FC236}">
                <a16:creationId xmlns:a16="http://schemas.microsoft.com/office/drawing/2014/main" id="{C8BADA06-0F59-4F94-8DA2-58F3317F7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5" name="Line 16">
            <a:extLst>
              <a:ext uri="{FF2B5EF4-FFF2-40B4-BE49-F238E27FC236}">
                <a16:creationId xmlns:a16="http://schemas.microsoft.com/office/drawing/2014/main" id="{B6729D7D-8331-4F62-A95A-EF33A6141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6" name="Line 17">
            <a:extLst>
              <a:ext uri="{FF2B5EF4-FFF2-40B4-BE49-F238E27FC236}">
                <a16:creationId xmlns:a16="http://schemas.microsoft.com/office/drawing/2014/main" id="{1D368040-8890-4AB5-A1E9-A2A0D22BA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7" name="Line 18">
            <a:extLst>
              <a:ext uri="{FF2B5EF4-FFF2-40B4-BE49-F238E27FC236}">
                <a16:creationId xmlns:a16="http://schemas.microsoft.com/office/drawing/2014/main" id="{0077A2BC-3AB4-452B-AAC0-3B78BB9D2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8" name="Line 19">
            <a:extLst>
              <a:ext uri="{FF2B5EF4-FFF2-40B4-BE49-F238E27FC236}">
                <a16:creationId xmlns:a16="http://schemas.microsoft.com/office/drawing/2014/main" id="{3AC6D1DE-475F-43B8-8A61-06725E003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59" name="Line 20">
            <a:extLst>
              <a:ext uri="{FF2B5EF4-FFF2-40B4-BE49-F238E27FC236}">
                <a16:creationId xmlns:a16="http://schemas.microsoft.com/office/drawing/2014/main" id="{9E5B8A54-0B91-4937-89AC-4CF9F3486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0" name="Line 21">
            <a:extLst>
              <a:ext uri="{FF2B5EF4-FFF2-40B4-BE49-F238E27FC236}">
                <a16:creationId xmlns:a16="http://schemas.microsoft.com/office/drawing/2014/main" id="{2E7A729C-DB9C-4165-85C4-BC77825F7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1" name="Line 22">
            <a:extLst>
              <a:ext uri="{FF2B5EF4-FFF2-40B4-BE49-F238E27FC236}">
                <a16:creationId xmlns:a16="http://schemas.microsoft.com/office/drawing/2014/main" id="{436DD063-75A7-48BA-AC8F-F053B5B7D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2" name="Line 23">
            <a:extLst>
              <a:ext uri="{FF2B5EF4-FFF2-40B4-BE49-F238E27FC236}">
                <a16:creationId xmlns:a16="http://schemas.microsoft.com/office/drawing/2014/main" id="{77DA16B6-2431-4381-BA5D-B20161EAE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3" name="Line 24">
            <a:extLst>
              <a:ext uri="{FF2B5EF4-FFF2-40B4-BE49-F238E27FC236}">
                <a16:creationId xmlns:a16="http://schemas.microsoft.com/office/drawing/2014/main" id="{71997813-6451-42EF-8F7F-841576431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4" name="Line 25">
            <a:extLst>
              <a:ext uri="{FF2B5EF4-FFF2-40B4-BE49-F238E27FC236}">
                <a16:creationId xmlns:a16="http://schemas.microsoft.com/office/drawing/2014/main" id="{F2EF831B-E433-4882-BC2A-D01886064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5" name="Line 26">
            <a:extLst>
              <a:ext uri="{FF2B5EF4-FFF2-40B4-BE49-F238E27FC236}">
                <a16:creationId xmlns:a16="http://schemas.microsoft.com/office/drawing/2014/main" id="{C0CB2416-C87B-420D-9163-9EB89EC99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6" name="Line 27">
            <a:extLst>
              <a:ext uri="{FF2B5EF4-FFF2-40B4-BE49-F238E27FC236}">
                <a16:creationId xmlns:a16="http://schemas.microsoft.com/office/drawing/2014/main" id="{31A7C379-B530-4B1F-A447-C8B4717DC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7" name="Line 28">
            <a:extLst>
              <a:ext uri="{FF2B5EF4-FFF2-40B4-BE49-F238E27FC236}">
                <a16:creationId xmlns:a16="http://schemas.microsoft.com/office/drawing/2014/main" id="{02A84873-A7DB-4FBC-ABCD-82CA0FC8C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8" name="Line 29">
            <a:extLst>
              <a:ext uri="{FF2B5EF4-FFF2-40B4-BE49-F238E27FC236}">
                <a16:creationId xmlns:a16="http://schemas.microsoft.com/office/drawing/2014/main" id="{17D74479-01FD-4060-9F27-F4B3BCD19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69" name="Line 30">
            <a:extLst>
              <a:ext uri="{FF2B5EF4-FFF2-40B4-BE49-F238E27FC236}">
                <a16:creationId xmlns:a16="http://schemas.microsoft.com/office/drawing/2014/main" id="{DA6C0EE7-DDA5-4B0B-BC4B-B0B456CD3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0" name="Line 31">
            <a:extLst>
              <a:ext uri="{FF2B5EF4-FFF2-40B4-BE49-F238E27FC236}">
                <a16:creationId xmlns:a16="http://schemas.microsoft.com/office/drawing/2014/main" id="{1902A99B-DDAF-4E0B-A61A-1E8FB6C34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1" name="Line 32">
            <a:extLst>
              <a:ext uri="{FF2B5EF4-FFF2-40B4-BE49-F238E27FC236}">
                <a16:creationId xmlns:a16="http://schemas.microsoft.com/office/drawing/2014/main" id="{F22620A2-4529-4E00-98B2-D292A6C1A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2" name="Line 33">
            <a:extLst>
              <a:ext uri="{FF2B5EF4-FFF2-40B4-BE49-F238E27FC236}">
                <a16:creationId xmlns:a16="http://schemas.microsoft.com/office/drawing/2014/main" id="{3D28CE33-D329-415C-A821-B46462A52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3" name="Line 34">
            <a:extLst>
              <a:ext uri="{FF2B5EF4-FFF2-40B4-BE49-F238E27FC236}">
                <a16:creationId xmlns:a16="http://schemas.microsoft.com/office/drawing/2014/main" id="{9800816D-9BAB-4B58-B0CF-84D802961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4" name="Line 35">
            <a:extLst>
              <a:ext uri="{FF2B5EF4-FFF2-40B4-BE49-F238E27FC236}">
                <a16:creationId xmlns:a16="http://schemas.microsoft.com/office/drawing/2014/main" id="{8B172566-3BDA-4914-B85F-9B91034CF5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36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5" name="Line 37">
            <a:extLst>
              <a:ext uri="{FF2B5EF4-FFF2-40B4-BE49-F238E27FC236}">
                <a16:creationId xmlns:a16="http://schemas.microsoft.com/office/drawing/2014/main" id="{8FCE35FA-90D8-4035-98F5-767EA6C61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829300"/>
            <a:ext cx="6324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6" name="Line 38">
            <a:extLst>
              <a:ext uri="{FF2B5EF4-FFF2-40B4-BE49-F238E27FC236}">
                <a16:creationId xmlns:a16="http://schemas.microsoft.com/office/drawing/2014/main" id="{89D7F6E9-E253-4DFD-B1F4-F11456B38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7" name="Line 39">
            <a:extLst>
              <a:ext uri="{FF2B5EF4-FFF2-40B4-BE49-F238E27FC236}">
                <a16:creationId xmlns:a16="http://schemas.microsoft.com/office/drawing/2014/main" id="{7099208C-9DF9-477C-9750-F499C1B6C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8" name="Line 40">
            <a:extLst>
              <a:ext uri="{FF2B5EF4-FFF2-40B4-BE49-F238E27FC236}">
                <a16:creationId xmlns:a16="http://schemas.microsoft.com/office/drawing/2014/main" id="{1D196081-B727-40E6-B934-BBBC0F12C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79" name="Line 41">
            <a:extLst>
              <a:ext uri="{FF2B5EF4-FFF2-40B4-BE49-F238E27FC236}">
                <a16:creationId xmlns:a16="http://schemas.microsoft.com/office/drawing/2014/main" id="{2B44A52F-D932-432D-8472-A9A6D90CE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0" name="Line 42">
            <a:extLst>
              <a:ext uri="{FF2B5EF4-FFF2-40B4-BE49-F238E27FC236}">
                <a16:creationId xmlns:a16="http://schemas.microsoft.com/office/drawing/2014/main" id="{C7739BC8-1C97-443A-A0D5-770D1F8ED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1" name="Line 43">
            <a:extLst>
              <a:ext uri="{FF2B5EF4-FFF2-40B4-BE49-F238E27FC236}">
                <a16:creationId xmlns:a16="http://schemas.microsoft.com/office/drawing/2014/main" id="{D49CE474-733F-4928-9603-3997B792D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2" name="Line 44">
            <a:extLst>
              <a:ext uri="{FF2B5EF4-FFF2-40B4-BE49-F238E27FC236}">
                <a16:creationId xmlns:a16="http://schemas.microsoft.com/office/drawing/2014/main" id="{283A57B4-805F-4F96-BC2C-4F596F84D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3" name="Line 45">
            <a:extLst>
              <a:ext uri="{FF2B5EF4-FFF2-40B4-BE49-F238E27FC236}">
                <a16:creationId xmlns:a16="http://schemas.microsoft.com/office/drawing/2014/main" id="{E2B79722-7D81-419E-9A42-91A97AC2F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4" name="Line 46">
            <a:extLst>
              <a:ext uri="{FF2B5EF4-FFF2-40B4-BE49-F238E27FC236}">
                <a16:creationId xmlns:a16="http://schemas.microsoft.com/office/drawing/2014/main" id="{4459A327-18E0-464B-ABD8-AE25C31CC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5" name="Line 47">
            <a:extLst>
              <a:ext uri="{FF2B5EF4-FFF2-40B4-BE49-F238E27FC236}">
                <a16:creationId xmlns:a16="http://schemas.microsoft.com/office/drawing/2014/main" id="{4E8D575D-D925-407F-B370-9B3FD62A2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6" name="Line 48">
            <a:extLst>
              <a:ext uri="{FF2B5EF4-FFF2-40B4-BE49-F238E27FC236}">
                <a16:creationId xmlns:a16="http://schemas.microsoft.com/office/drawing/2014/main" id="{29514939-2635-4DC1-8954-2CB8E7254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7" name="Line 49">
            <a:extLst>
              <a:ext uri="{FF2B5EF4-FFF2-40B4-BE49-F238E27FC236}">
                <a16:creationId xmlns:a16="http://schemas.microsoft.com/office/drawing/2014/main" id="{CBC1D4CF-BD4E-4656-9AB3-507AFB477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8" name="Line 50">
            <a:extLst>
              <a:ext uri="{FF2B5EF4-FFF2-40B4-BE49-F238E27FC236}">
                <a16:creationId xmlns:a16="http://schemas.microsoft.com/office/drawing/2014/main" id="{8A271E57-31D4-4122-A33A-5CDD2F91A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89" name="Line 51">
            <a:extLst>
              <a:ext uri="{FF2B5EF4-FFF2-40B4-BE49-F238E27FC236}">
                <a16:creationId xmlns:a16="http://schemas.microsoft.com/office/drawing/2014/main" id="{DEA06B51-F8C6-400A-A5A1-62A9F9D1D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0" name="Line 52">
            <a:extLst>
              <a:ext uri="{FF2B5EF4-FFF2-40B4-BE49-F238E27FC236}">
                <a16:creationId xmlns:a16="http://schemas.microsoft.com/office/drawing/2014/main" id="{6DF43E34-249E-4A96-9B87-32100BBC5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1" name="Line 53">
            <a:extLst>
              <a:ext uri="{FF2B5EF4-FFF2-40B4-BE49-F238E27FC236}">
                <a16:creationId xmlns:a16="http://schemas.microsoft.com/office/drawing/2014/main" id="{A88F7849-A8E0-457F-8718-42126EAC5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2" name="Line 54">
            <a:extLst>
              <a:ext uri="{FF2B5EF4-FFF2-40B4-BE49-F238E27FC236}">
                <a16:creationId xmlns:a16="http://schemas.microsoft.com/office/drawing/2014/main" id="{30164D2F-0967-4E1C-B121-6E6EE4ABD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3" name="Line 55">
            <a:extLst>
              <a:ext uri="{FF2B5EF4-FFF2-40B4-BE49-F238E27FC236}">
                <a16:creationId xmlns:a16="http://schemas.microsoft.com/office/drawing/2014/main" id="{4E5B950D-118A-4E3E-B6D6-1BF168296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4" name="Line 56">
            <a:extLst>
              <a:ext uri="{FF2B5EF4-FFF2-40B4-BE49-F238E27FC236}">
                <a16:creationId xmlns:a16="http://schemas.microsoft.com/office/drawing/2014/main" id="{54FBCD84-099C-42AD-A25F-16BC5B5F7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5" name="Line 57">
            <a:extLst>
              <a:ext uri="{FF2B5EF4-FFF2-40B4-BE49-F238E27FC236}">
                <a16:creationId xmlns:a16="http://schemas.microsoft.com/office/drawing/2014/main" id="{B197C297-F621-46D6-A3AC-DDDD41B8C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6" name="Line 58">
            <a:extLst>
              <a:ext uri="{FF2B5EF4-FFF2-40B4-BE49-F238E27FC236}">
                <a16:creationId xmlns:a16="http://schemas.microsoft.com/office/drawing/2014/main" id="{A30E6A4B-410E-449F-93DC-8CF8085A6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7" name="Line 59">
            <a:extLst>
              <a:ext uri="{FF2B5EF4-FFF2-40B4-BE49-F238E27FC236}">
                <a16:creationId xmlns:a16="http://schemas.microsoft.com/office/drawing/2014/main" id="{82F0FA2D-5472-4E4E-8223-4F5C3F183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8" name="Line 60">
            <a:extLst>
              <a:ext uri="{FF2B5EF4-FFF2-40B4-BE49-F238E27FC236}">
                <a16:creationId xmlns:a16="http://schemas.microsoft.com/office/drawing/2014/main" id="{A40C272C-471E-4FD2-AAE0-96F14E227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899" name="Line 61">
            <a:extLst>
              <a:ext uri="{FF2B5EF4-FFF2-40B4-BE49-F238E27FC236}">
                <a16:creationId xmlns:a16="http://schemas.microsoft.com/office/drawing/2014/main" id="{EFFD1910-D584-4C7C-B202-2C1B5916A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0" name="Line 62">
            <a:extLst>
              <a:ext uri="{FF2B5EF4-FFF2-40B4-BE49-F238E27FC236}">
                <a16:creationId xmlns:a16="http://schemas.microsoft.com/office/drawing/2014/main" id="{54CB0A62-AED1-4CC1-8371-7E9A786E1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1" name="Line 63">
            <a:extLst>
              <a:ext uri="{FF2B5EF4-FFF2-40B4-BE49-F238E27FC236}">
                <a16:creationId xmlns:a16="http://schemas.microsoft.com/office/drawing/2014/main" id="{9689E987-6F16-437C-89B7-791C850D1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2" name="Line 64">
            <a:extLst>
              <a:ext uri="{FF2B5EF4-FFF2-40B4-BE49-F238E27FC236}">
                <a16:creationId xmlns:a16="http://schemas.microsoft.com/office/drawing/2014/main" id="{A102DE89-4D96-4ECA-B085-F661B86EE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3" name="Line 65">
            <a:extLst>
              <a:ext uri="{FF2B5EF4-FFF2-40B4-BE49-F238E27FC236}">
                <a16:creationId xmlns:a16="http://schemas.microsoft.com/office/drawing/2014/main" id="{6468DD07-D98C-4FB3-BFD3-88EC18A14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4" name="Line 66">
            <a:extLst>
              <a:ext uri="{FF2B5EF4-FFF2-40B4-BE49-F238E27FC236}">
                <a16:creationId xmlns:a16="http://schemas.microsoft.com/office/drawing/2014/main" id="{3585B275-4F59-4B84-9A13-7684C8371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5" name="Line 67">
            <a:extLst>
              <a:ext uri="{FF2B5EF4-FFF2-40B4-BE49-F238E27FC236}">
                <a16:creationId xmlns:a16="http://schemas.microsoft.com/office/drawing/2014/main" id="{56F12E18-ADF4-41C2-8EBE-D9D89E4A0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6" name="Line 68">
            <a:extLst>
              <a:ext uri="{FF2B5EF4-FFF2-40B4-BE49-F238E27FC236}">
                <a16:creationId xmlns:a16="http://schemas.microsoft.com/office/drawing/2014/main" id="{B24710E0-F00E-4C15-BC0A-9C02BEC4E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7" name="Line 69">
            <a:extLst>
              <a:ext uri="{FF2B5EF4-FFF2-40B4-BE49-F238E27FC236}">
                <a16:creationId xmlns:a16="http://schemas.microsoft.com/office/drawing/2014/main" id="{01B76B79-0B7F-4D9A-BE34-552CEB302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600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8" name="Freeform 70">
            <a:extLst>
              <a:ext uri="{FF2B5EF4-FFF2-40B4-BE49-F238E27FC236}">
                <a16:creationId xmlns:a16="http://schemas.microsoft.com/office/drawing/2014/main" id="{DD241390-5ADB-453A-8D32-854EC3E6F645}"/>
              </a:ext>
            </a:extLst>
          </p:cNvPr>
          <p:cNvSpPr>
            <a:spLocks/>
          </p:cNvSpPr>
          <p:nvPr/>
        </p:nvSpPr>
        <p:spPr bwMode="auto">
          <a:xfrm>
            <a:off x="4038601" y="5029201"/>
            <a:ext cx="2817813" cy="538163"/>
          </a:xfrm>
          <a:custGeom>
            <a:avLst/>
            <a:gdLst>
              <a:gd name="T0" fmla="*/ 0 w 1775"/>
              <a:gd name="T1" fmla="*/ 2147483646 h 339"/>
              <a:gd name="T2" fmla="*/ 2147483646 w 1775"/>
              <a:gd name="T3" fmla="*/ 2147483646 h 339"/>
              <a:gd name="T4" fmla="*/ 2147483646 w 1775"/>
              <a:gd name="T5" fmla="*/ 2147483646 h 339"/>
              <a:gd name="T6" fmla="*/ 2147483646 w 1775"/>
              <a:gd name="T7" fmla="*/ 0 h 339"/>
              <a:gd name="T8" fmla="*/ 0 60000 65536"/>
              <a:gd name="T9" fmla="*/ 0 60000 65536"/>
              <a:gd name="T10" fmla="*/ 0 60000 65536"/>
              <a:gd name="T11" fmla="*/ 0 60000 65536"/>
              <a:gd name="T12" fmla="*/ 0 w 1775"/>
              <a:gd name="T13" fmla="*/ 0 h 339"/>
              <a:gd name="T14" fmla="*/ 1775 w 1775"/>
              <a:gd name="T15" fmla="*/ 339 h 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5" h="339">
                <a:moveTo>
                  <a:pt x="0" y="312"/>
                </a:moveTo>
                <a:cubicBezTo>
                  <a:pt x="252" y="312"/>
                  <a:pt x="1249" y="339"/>
                  <a:pt x="1512" y="312"/>
                </a:cubicBezTo>
                <a:cubicBezTo>
                  <a:pt x="1775" y="285"/>
                  <a:pt x="1541" y="204"/>
                  <a:pt x="1576" y="152"/>
                </a:cubicBezTo>
                <a:cubicBezTo>
                  <a:pt x="1611" y="100"/>
                  <a:pt x="1690" y="32"/>
                  <a:pt x="1720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09" name="Line 72">
            <a:extLst>
              <a:ext uri="{FF2B5EF4-FFF2-40B4-BE49-F238E27FC236}">
                <a16:creationId xmlns:a16="http://schemas.microsoft.com/office/drawing/2014/main" id="{2ED5AE37-3723-4787-A4A3-A8487DD63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3479800"/>
            <a:ext cx="6324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0" name="Line 73">
            <a:extLst>
              <a:ext uri="{FF2B5EF4-FFF2-40B4-BE49-F238E27FC236}">
                <a16:creationId xmlns:a16="http://schemas.microsoft.com/office/drawing/2014/main" id="{227B0878-0126-4A41-BB47-0749A8DB3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7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1" name="Line 74">
            <a:extLst>
              <a:ext uri="{FF2B5EF4-FFF2-40B4-BE49-F238E27FC236}">
                <a16:creationId xmlns:a16="http://schemas.microsoft.com/office/drawing/2014/main" id="{4184DF4C-3E39-48DD-BFB0-5EDDC11FE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3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2" name="Line 75">
            <a:extLst>
              <a:ext uri="{FF2B5EF4-FFF2-40B4-BE49-F238E27FC236}">
                <a16:creationId xmlns:a16="http://schemas.microsoft.com/office/drawing/2014/main" id="{EB3749C5-5DB6-4221-A7B6-EBAEDC3D1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3" name="Line 76">
            <a:extLst>
              <a:ext uri="{FF2B5EF4-FFF2-40B4-BE49-F238E27FC236}">
                <a16:creationId xmlns:a16="http://schemas.microsoft.com/office/drawing/2014/main" id="{CD84B996-A2CA-45FA-9776-7BF18222F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4" name="Line 77">
            <a:extLst>
              <a:ext uri="{FF2B5EF4-FFF2-40B4-BE49-F238E27FC236}">
                <a16:creationId xmlns:a16="http://schemas.microsoft.com/office/drawing/2014/main" id="{43E3F735-C043-4D30-A862-BE7024A51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5" name="Line 78">
            <a:extLst>
              <a:ext uri="{FF2B5EF4-FFF2-40B4-BE49-F238E27FC236}">
                <a16:creationId xmlns:a16="http://schemas.microsoft.com/office/drawing/2014/main" id="{D6D8E844-61F8-4752-B6C3-EB82A8A4C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6" name="Line 79">
            <a:extLst>
              <a:ext uri="{FF2B5EF4-FFF2-40B4-BE49-F238E27FC236}">
                <a16:creationId xmlns:a16="http://schemas.microsoft.com/office/drawing/2014/main" id="{6BB76616-2500-436F-931A-B7F8AF678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7" name="Line 80">
            <a:extLst>
              <a:ext uri="{FF2B5EF4-FFF2-40B4-BE49-F238E27FC236}">
                <a16:creationId xmlns:a16="http://schemas.microsoft.com/office/drawing/2014/main" id="{B7372889-7989-4417-B898-4DB24051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0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8" name="Line 81">
            <a:extLst>
              <a:ext uri="{FF2B5EF4-FFF2-40B4-BE49-F238E27FC236}">
                <a16:creationId xmlns:a16="http://schemas.microsoft.com/office/drawing/2014/main" id="{519E6CF7-BE92-4EE5-B751-4F28058C7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7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19" name="Line 82">
            <a:extLst>
              <a:ext uri="{FF2B5EF4-FFF2-40B4-BE49-F238E27FC236}">
                <a16:creationId xmlns:a16="http://schemas.microsoft.com/office/drawing/2014/main" id="{88C5C557-2655-481B-9444-57184C030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0" name="Line 83">
            <a:extLst>
              <a:ext uri="{FF2B5EF4-FFF2-40B4-BE49-F238E27FC236}">
                <a16:creationId xmlns:a16="http://schemas.microsoft.com/office/drawing/2014/main" id="{B3F1EB34-7908-447E-B739-D24D9D372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1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1" name="Line 84">
            <a:extLst>
              <a:ext uri="{FF2B5EF4-FFF2-40B4-BE49-F238E27FC236}">
                <a16:creationId xmlns:a16="http://schemas.microsoft.com/office/drawing/2014/main" id="{086F5EDB-0728-4617-89D3-F5D19E092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2" name="Line 85">
            <a:extLst>
              <a:ext uri="{FF2B5EF4-FFF2-40B4-BE49-F238E27FC236}">
                <a16:creationId xmlns:a16="http://schemas.microsoft.com/office/drawing/2014/main" id="{99C31DE7-4E7C-413F-B0A5-11F310608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3" name="Line 86">
            <a:extLst>
              <a:ext uri="{FF2B5EF4-FFF2-40B4-BE49-F238E27FC236}">
                <a16:creationId xmlns:a16="http://schemas.microsoft.com/office/drawing/2014/main" id="{6C2902BA-25F1-43AA-8B78-D5E9ADF0D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0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4" name="Line 87">
            <a:extLst>
              <a:ext uri="{FF2B5EF4-FFF2-40B4-BE49-F238E27FC236}">
                <a16:creationId xmlns:a16="http://schemas.microsoft.com/office/drawing/2014/main" id="{779A99F2-77CB-4A4D-AA70-B3724EFF6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6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5" name="Line 88">
            <a:extLst>
              <a:ext uri="{FF2B5EF4-FFF2-40B4-BE49-F238E27FC236}">
                <a16:creationId xmlns:a16="http://schemas.microsoft.com/office/drawing/2014/main" id="{7ED813ED-AA01-4148-B32E-8A1E08477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2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6" name="Line 89">
            <a:extLst>
              <a:ext uri="{FF2B5EF4-FFF2-40B4-BE49-F238E27FC236}">
                <a16:creationId xmlns:a16="http://schemas.microsoft.com/office/drawing/2014/main" id="{60FCA897-F083-4CE5-BA77-8FAF7FE78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9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7" name="Line 90">
            <a:extLst>
              <a:ext uri="{FF2B5EF4-FFF2-40B4-BE49-F238E27FC236}">
                <a16:creationId xmlns:a16="http://schemas.microsoft.com/office/drawing/2014/main" id="{22CB9715-F9B3-4195-B334-304A2C132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5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8" name="Line 91">
            <a:extLst>
              <a:ext uri="{FF2B5EF4-FFF2-40B4-BE49-F238E27FC236}">
                <a16:creationId xmlns:a16="http://schemas.microsoft.com/office/drawing/2014/main" id="{BB98BBD1-AE8C-4EEF-8238-AC77B46F1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29" name="Line 92">
            <a:extLst>
              <a:ext uri="{FF2B5EF4-FFF2-40B4-BE49-F238E27FC236}">
                <a16:creationId xmlns:a16="http://schemas.microsoft.com/office/drawing/2014/main" id="{D2D5A347-5BEA-43E2-894F-43D546968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7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0" name="Line 93">
            <a:extLst>
              <a:ext uri="{FF2B5EF4-FFF2-40B4-BE49-F238E27FC236}">
                <a16:creationId xmlns:a16="http://schemas.microsoft.com/office/drawing/2014/main" id="{AA76AE73-97D5-4CFF-A70F-4A00FC1EA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3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1" name="Line 94">
            <a:extLst>
              <a:ext uri="{FF2B5EF4-FFF2-40B4-BE49-F238E27FC236}">
                <a16:creationId xmlns:a16="http://schemas.microsoft.com/office/drawing/2014/main" id="{4654724E-8193-490B-B5BA-8FAF2B5AF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2" name="Line 95">
            <a:extLst>
              <a:ext uri="{FF2B5EF4-FFF2-40B4-BE49-F238E27FC236}">
                <a16:creationId xmlns:a16="http://schemas.microsoft.com/office/drawing/2014/main" id="{D6DA0B45-7FEC-4337-9B60-F479291FF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6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3" name="Line 96">
            <a:extLst>
              <a:ext uri="{FF2B5EF4-FFF2-40B4-BE49-F238E27FC236}">
                <a16:creationId xmlns:a16="http://schemas.microsoft.com/office/drawing/2014/main" id="{1BF668A8-0D70-4090-AB54-F2C4D4FC3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2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4" name="Line 97">
            <a:extLst>
              <a:ext uri="{FF2B5EF4-FFF2-40B4-BE49-F238E27FC236}">
                <a16:creationId xmlns:a16="http://schemas.microsoft.com/office/drawing/2014/main" id="{B378A3D2-CD9E-4B29-ADE9-E83F48FDF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8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5" name="Line 98">
            <a:extLst>
              <a:ext uri="{FF2B5EF4-FFF2-40B4-BE49-F238E27FC236}">
                <a16:creationId xmlns:a16="http://schemas.microsoft.com/office/drawing/2014/main" id="{27962593-38A4-469C-BCEF-2AF0900DB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9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6" name="Line 99">
            <a:extLst>
              <a:ext uri="{FF2B5EF4-FFF2-40B4-BE49-F238E27FC236}">
                <a16:creationId xmlns:a16="http://schemas.microsoft.com/office/drawing/2014/main" id="{AFF6CA7C-57FA-4646-A1A7-5BD91AC51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7" name="Line 100">
            <a:extLst>
              <a:ext uri="{FF2B5EF4-FFF2-40B4-BE49-F238E27FC236}">
                <a16:creationId xmlns:a16="http://schemas.microsoft.com/office/drawing/2014/main" id="{0981C50E-E800-4620-84F9-88C0EE101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73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8" name="Line 101">
            <a:extLst>
              <a:ext uri="{FF2B5EF4-FFF2-40B4-BE49-F238E27FC236}">
                <a16:creationId xmlns:a16="http://schemas.microsoft.com/office/drawing/2014/main" id="{2D0DAEE5-3376-440C-B8BB-487CCC100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3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39" name="Line 102">
            <a:extLst>
              <a:ext uri="{FF2B5EF4-FFF2-40B4-BE49-F238E27FC236}">
                <a16:creationId xmlns:a16="http://schemas.microsoft.com/office/drawing/2014/main" id="{3D27CD9A-0BBA-4B37-8176-B41FC7891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9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0" name="Line 103">
            <a:extLst>
              <a:ext uri="{FF2B5EF4-FFF2-40B4-BE49-F238E27FC236}">
                <a16:creationId xmlns:a16="http://schemas.microsoft.com/office/drawing/2014/main" id="{8AE3A2A7-A733-42A2-ACBE-048B69AE4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95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1" name="Line 104">
            <a:extLst>
              <a:ext uri="{FF2B5EF4-FFF2-40B4-BE49-F238E27FC236}">
                <a16:creationId xmlns:a16="http://schemas.microsoft.com/office/drawing/2014/main" id="{04430589-8F7E-4E12-88FB-52E48CCF7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5700" y="325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2" name="Freeform 105">
            <a:extLst>
              <a:ext uri="{FF2B5EF4-FFF2-40B4-BE49-F238E27FC236}">
                <a16:creationId xmlns:a16="http://schemas.microsoft.com/office/drawing/2014/main" id="{289E7560-06A0-4F48-A0C6-5D8A2FC4F627}"/>
              </a:ext>
            </a:extLst>
          </p:cNvPr>
          <p:cNvSpPr>
            <a:spLocks/>
          </p:cNvSpPr>
          <p:nvPr/>
        </p:nvSpPr>
        <p:spPr bwMode="auto">
          <a:xfrm>
            <a:off x="3657600" y="2590800"/>
            <a:ext cx="2984500" cy="635000"/>
          </a:xfrm>
          <a:custGeom>
            <a:avLst/>
            <a:gdLst>
              <a:gd name="T0" fmla="*/ 2147483646 w 2072"/>
              <a:gd name="T1" fmla="*/ 2147483646 h 592"/>
              <a:gd name="T2" fmla="*/ 2147483646 w 2072"/>
              <a:gd name="T3" fmla="*/ 2147483646 h 592"/>
              <a:gd name="T4" fmla="*/ 2147483646 w 2072"/>
              <a:gd name="T5" fmla="*/ 2147483646 h 592"/>
              <a:gd name="T6" fmla="*/ 2147483646 w 2072"/>
              <a:gd name="T7" fmla="*/ 2147483646 h 592"/>
              <a:gd name="T8" fmla="*/ 2147483646 w 2072"/>
              <a:gd name="T9" fmla="*/ 2147483646 h 592"/>
              <a:gd name="T10" fmla="*/ 2147483646 w 2072"/>
              <a:gd name="T11" fmla="*/ 2147483646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72"/>
              <a:gd name="T19" fmla="*/ 0 h 592"/>
              <a:gd name="T20" fmla="*/ 2072 w 2072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2" h="592">
                <a:moveTo>
                  <a:pt x="2072" y="560"/>
                </a:moveTo>
                <a:cubicBezTo>
                  <a:pt x="1460" y="560"/>
                  <a:pt x="848" y="560"/>
                  <a:pt x="584" y="560"/>
                </a:cubicBezTo>
                <a:cubicBezTo>
                  <a:pt x="320" y="560"/>
                  <a:pt x="520" y="568"/>
                  <a:pt x="488" y="560"/>
                </a:cubicBezTo>
                <a:cubicBezTo>
                  <a:pt x="456" y="552"/>
                  <a:pt x="464" y="592"/>
                  <a:pt x="392" y="512"/>
                </a:cubicBezTo>
                <a:cubicBezTo>
                  <a:pt x="320" y="432"/>
                  <a:pt x="112" y="160"/>
                  <a:pt x="56" y="80"/>
                </a:cubicBezTo>
                <a:cubicBezTo>
                  <a:pt x="0" y="0"/>
                  <a:pt x="28" y="16"/>
                  <a:pt x="56" y="32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3" name="Line 107">
            <a:extLst>
              <a:ext uri="{FF2B5EF4-FFF2-40B4-BE49-F238E27FC236}">
                <a16:creationId xmlns:a16="http://schemas.microsoft.com/office/drawing/2014/main" id="{22C95586-41DB-423E-AD55-E903F64B9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057400"/>
            <a:ext cx="6324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4" name="Line 108">
            <a:extLst>
              <a:ext uri="{FF2B5EF4-FFF2-40B4-BE49-F238E27FC236}">
                <a16:creationId xmlns:a16="http://schemas.microsoft.com/office/drawing/2014/main" id="{AE5DEF43-052E-4232-8F3E-D376C810B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5" name="Line 109">
            <a:extLst>
              <a:ext uri="{FF2B5EF4-FFF2-40B4-BE49-F238E27FC236}">
                <a16:creationId xmlns:a16="http://schemas.microsoft.com/office/drawing/2014/main" id="{8D032118-ED6B-437A-86D3-CACC1DDBE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6" name="Line 110">
            <a:extLst>
              <a:ext uri="{FF2B5EF4-FFF2-40B4-BE49-F238E27FC236}">
                <a16:creationId xmlns:a16="http://schemas.microsoft.com/office/drawing/2014/main" id="{6690A97A-A8CF-4677-BEF1-5D5D7D5FC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7" name="Line 111">
            <a:extLst>
              <a:ext uri="{FF2B5EF4-FFF2-40B4-BE49-F238E27FC236}">
                <a16:creationId xmlns:a16="http://schemas.microsoft.com/office/drawing/2014/main" id="{4267D887-D5A2-4062-ACE7-5F6F9EDC6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8" name="Line 112">
            <a:extLst>
              <a:ext uri="{FF2B5EF4-FFF2-40B4-BE49-F238E27FC236}">
                <a16:creationId xmlns:a16="http://schemas.microsoft.com/office/drawing/2014/main" id="{18FDF9E1-A252-4F99-A911-7FD1E9BCE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49" name="Line 113">
            <a:extLst>
              <a:ext uri="{FF2B5EF4-FFF2-40B4-BE49-F238E27FC236}">
                <a16:creationId xmlns:a16="http://schemas.microsoft.com/office/drawing/2014/main" id="{524D34C4-0928-45A1-87AC-236D75F49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0" name="Line 114">
            <a:extLst>
              <a:ext uri="{FF2B5EF4-FFF2-40B4-BE49-F238E27FC236}">
                <a16:creationId xmlns:a16="http://schemas.microsoft.com/office/drawing/2014/main" id="{B580AB39-7D3E-41D3-82C8-4C9B6709E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1" name="Line 115">
            <a:extLst>
              <a:ext uri="{FF2B5EF4-FFF2-40B4-BE49-F238E27FC236}">
                <a16:creationId xmlns:a16="http://schemas.microsoft.com/office/drawing/2014/main" id="{4D441FA9-E739-4E0A-914A-807A0CCDA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2" name="Line 116">
            <a:extLst>
              <a:ext uri="{FF2B5EF4-FFF2-40B4-BE49-F238E27FC236}">
                <a16:creationId xmlns:a16="http://schemas.microsoft.com/office/drawing/2014/main" id="{15082630-E10D-4862-AF11-115E0FDF8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3" name="Line 117">
            <a:extLst>
              <a:ext uri="{FF2B5EF4-FFF2-40B4-BE49-F238E27FC236}">
                <a16:creationId xmlns:a16="http://schemas.microsoft.com/office/drawing/2014/main" id="{E5B118F7-A8F9-4EAF-8578-1728E38E2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4" name="Line 118">
            <a:extLst>
              <a:ext uri="{FF2B5EF4-FFF2-40B4-BE49-F238E27FC236}">
                <a16:creationId xmlns:a16="http://schemas.microsoft.com/office/drawing/2014/main" id="{1232995D-1B0D-46A0-B5AC-AE6226627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5" name="Line 119">
            <a:extLst>
              <a:ext uri="{FF2B5EF4-FFF2-40B4-BE49-F238E27FC236}">
                <a16:creationId xmlns:a16="http://schemas.microsoft.com/office/drawing/2014/main" id="{699849A7-925A-4D36-9D06-61422ECE0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6" name="Line 120">
            <a:extLst>
              <a:ext uri="{FF2B5EF4-FFF2-40B4-BE49-F238E27FC236}">
                <a16:creationId xmlns:a16="http://schemas.microsoft.com/office/drawing/2014/main" id="{3BCF9CD2-F1B1-4CD5-83EE-278227338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7" name="Line 121">
            <a:extLst>
              <a:ext uri="{FF2B5EF4-FFF2-40B4-BE49-F238E27FC236}">
                <a16:creationId xmlns:a16="http://schemas.microsoft.com/office/drawing/2014/main" id="{DEC14E06-30DB-4E0B-8D2E-11BBE52AE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8" name="Line 122">
            <a:extLst>
              <a:ext uri="{FF2B5EF4-FFF2-40B4-BE49-F238E27FC236}">
                <a16:creationId xmlns:a16="http://schemas.microsoft.com/office/drawing/2014/main" id="{964704DD-729D-454E-83F1-431F279FD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59" name="Line 123">
            <a:extLst>
              <a:ext uri="{FF2B5EF4-FFF2-40B4-BE49-F238E27FC236}">
                <a16:creationId xmlns:a16="http://schemas.microsoft.com/office/drawing/2014/main" id="{8F9C9C60-AF7F-47E5-B813-E5F8764AF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0" name="Line 124">
            <a:extLst>
              <a:ext uri="{FF2B5EF4-FFF2-40B4-BE49-F238E27FC236}">
                <a16:creationId xmlns:a16="http://schemas.microsoft.com/office/drawing/2014/main" id="{E390D8C6-159E-4704-92B7-B8977B5BF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1" name="Line 125">
            <a:extLst>
              <a:ext uri="{FF2B5EF4-FFF2-40B4-BE49-F238E27FC236}">
                <a16:creationId xmlns:a16="http://schemas.microsoft.com/office/drawing/2014/main" id="{799E477F-99EA-4FF2-9C1A-D5CEBF0FA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2" name="Line 126">
            <a:extLst>
              <a:ext uri="{FF2B5EF4-FFF2-40B4-BE49-F238E27FC236}">
                <a16:creationId xmlns:a16="http://schemas.microsoft.com/office/drawing/2014/main" id="{47DEF965-7A52-4B02-90F7-963BCB276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3" name="Line 127">
            <a:extLst>
              <a:ext uri="{FF2B5EF4-FFF2-40B4-BE49-F238E27FC236}">
                <a16:creationId xmlns:a16="http://schemas.microsoft.com/office/drawing/2014/main" id="{D46E1D97-E2FC-474C-A737-55C5AE50D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4" name="Line 128">
            <a:extLst>
              <a:ext uri="{FF2B5EF4-FFF2-40B4-BE49-F238E27FC236}">
                <a16:creationId xmlns:a16="http://schemas.microsoft.com/office/drawing/2014/main" id="{EE5BA5A2-62D8-42E4-81F3-52965FFC6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5" name="Line 129">
            <a:extLst>
              <a:ext uri="{FF2B5EF4-FFF2-40B4-BE49-F238E27FC236}">
                <a16:creationId xmlns:a16="http://schemas.microsoft.com/office/drawing/2014/main" id="{FE28F41D-BD6E-4AA0-9E15-22F767F63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6" name="Line 130">
            <a:extLst>
              <a:ext uri="{FF2B5EF4-FFF2-40B4-BE49-F238E27FC236}">
                <a16:creationId xmlns:a16="http://schemas.microsoft.com/office/drawing/2014/main" id="{B6383158-F35A-444F-B71C-5A2D75445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7" name="Line 131">
            <a:extLst>
              <a:ext uri="{FF2B5EF4-FFF2-40B4-BE49-F238E27FC236}">
                <a16:creationId xmlns:a16="http://schemas.microsoft.com/office/drawing/2014/main" id="{28CFC9A0-18D4-427E-8F9B-816B137CA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8" name="Line 132">
            <a:extLst>
              <a:ext uri="{FF2B5EF4-FFF2-40B4-BE49-F238E27FC236}">
                <a16:creationId xmlns:a16="http://schemas.microsoft.com/office/drawing/2014/main" id="{596ECC87-FFFA-4795-9D5C-07C957712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69" name="Line 133">
            <a:extLst>
              <a:ext uri="{FF2B5EF4-FFF2-40B4-BE49-F238E27FC236}">
                <a16:creationId xmlns:a16="http://schemas.microsoft.com/office/drawing/2014/main" id="{5A26CFF3-C648-46CA-AFE0-54BDD34D5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0" name="Line 134">
            <a:extLst>
              <a:ext uri="{FF2B5EF4-FFF2-40B4-BE49-F238E27FC236}">
                <a16:creationId xmlns:a16="http://schemas.microsoft.com/office/drawing/2014/main" id="{9A659B21-8242-4E73-A4BA-0A1352E08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1" name="Line 135">
            <a:extLst>
              <a:ext uri="{FF2B5EF4-FFF2-40B4-BE49-F238E27FC236}">
                <a16:creationId xmlns:a16="http://schemas.microsoft.com/office/drawing/2014/main" id="{4E79C937-6D28-4556-BD65-8B7E45CB2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2" name="Line 136">
            <a:extLst>
              <a:ext uri="{FF2B5EF4-FFF2-40B4-BE49-F238E27FC236}">
                <a16:creationId xmlns:a16="http://schemas.microsoft.com/office/drawing/2014/main" id="{FFAE6932-E9FE-4A5C-A3AC-11C20809F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3" name="Line 137">
            <a:extLst>
              <a:ext uri="{FF2B5EF4-FFF2-40B4-BE49-F238E27FC236}">
                <a16:creationId xmlns:a16="http://schemas.microsoft.com/office/drawing/2014/main" id="{91D92418-6AAB-4F89-9B3D-64301833D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4" name="Line 138">
            <a:extLst>
              <a:ext uri="{FF2B5EF4-FFF2-40B4-BE49-F238E27FC236}">
                <a16:creationId xmlns:a16="http://schemas.microsoft.com/office/drawing/2014/main" id="{DEAE469D-0911-4B67-9E8C-B491802FB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5" name="Line 139">
            <a:extLst>
              <a:ext uri="{FF2B5EF4-FFF2-40B4-BE49-F238E27FC236}">
                <a16:creationId xmlns:a16="http://schemas.microsoft.com/office/drawing/2014/main" id="{D3F96EF4-B048-42FB-9901-B3E9C6564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828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6" name="Line 140">
            <a:extLst>
              <a:ext uri="{FF2B5EF4-FFF2-40B4-BE49-F238E27FC236}">
                <a16:creationId xmlns:a16="http://schemas.microsoft.com/office/drawing/2014/main" id="{5A7D1014-CBA9-4212-A9F4-F3D97DA1B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752600"/>
            <a:ext cx="2514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77" name="Freeform 141">
            <a:extLst>
              <a:ext uri="{FF2B5EF4-FFF2-40B4-BE49-F238E27FC236}">
                <a16:creationId xmlns:a16="http://schemas.microsoft.com/office/drawing/2014/main" id="{B6148A33-2EAC-403F-8873-2DB010CB7E47}"/>
              </a:ext>
            </a:extLst>
          </p:cNvPr>
          <p:cNvSpPr>
            <a:spLocks/>
          </p:cNvSpPr>
          <p:nvPr/>
        </p:nvSpPr>
        <p:spPr bwMode="auto">
          <a:xfrm>
            <a:off x="2286000" y="1752600"/>
            <a:ext cx="457200" cy="533400"/>
          </a:xfrm>
          <a:custGeom>
            <a:avLst/>
            <a:gdLst>
              <a:gd name="T0" fmla="*/ 0 w 384"/>
              <a:gd name="T1" fmla="*/ 2147483646 h 384"/>
              <a:gd name="T2" fmla="*/ 2147483646 w 384"/>
              <a:gd name="T3" fmla="*/ 2147483646 h 384"/>
              <a:gd name="T4" fmla="*/ 2147483646 w 384"/>
              <a:gd name="T5" fmla="*/ 0 h 384"/>
              <a:gd name="T6" fmla="*/ 0 60000 65536"/>
              <a:gd name="T7" fmla="*/ 0 60000 65536"/>
              <a:gd name="T8" fmla="*/ 0 60000 65536"/>
              <a:gd name="T9" fmla="*/ 0 w 384"/>
              <a:gd name="T10" fmla="*/ 0 h 384"/>
              <a:gd name="T11" fmla="*/ 384 w 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84">
                <a:moveTo>
                  <a:pt x="0" y="240"/>
                </a:moveTo>
                <a:lnTo>
                  <a:pt x="96" y="384"/>
                </a:lnTo>
                <a:lnTo>
                  <a:pt x="384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grpSp>
        <p:nvGrpSpPr>
          <p:cNvPr id="35978" name="Group 144">
            <a:extLst>
              <a:ext uri="{FF2B5EF4-FFF2-40B4-BE49-F238E27FC236}">
                <a16:creationId xmlns:a16="http://schemas.microsoft.com/office/drawing/2014/main" id="{F568C9B0-009C-493D-AE00-965A72D38DC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562600"/>
            <a:ext cx="304800" cy="533400"/>
            <a:chOff x="240" y="3552"/>
            <a:chExt cx="384" cy="528"/>
          </a:xfrm>
        </p:grpSpPr>
        <p:sp>
          <p:nvSpPr>
            <p:cNvPr id="35989" name="Line 145">
              <a:extLst>
                <a:ext uri="{FF2B5EF4-FFF2-40B4-BE49-F238E27FC236}">
                  <a16:creationId xmlns:a16="http://schemas.microsoft.com/office/drawing/2014/main" id="{C25C6CF2-9774-4C85-8850-5E2FB7F12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552"/>
              <a:ext cx="288" cy="52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5990" name="Line 146">
              <a:extLst>
                <a:ext uri="{FF2B5EF4-FFF2-40B4-BE49-F238E27FC236}">
                  <a16:creationId xmlns:a16="http://schemas.microsoft.com/office/drawing/2014/main" id="{6F266FEA-ADE8-49E2-941B-3690E1394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" y="3552"/>
              <a:ext cx="384" cy="52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</p:grpSp>
      <p:sp>
        <p:nvSpPr>
          <p:cNvPr id="35979" name="Text Box 147">
            <a:extLst>
              <a:ext uri="{FF2B5EF4-FFF2-40B4-BE49-F238E27FC236}">
                <a16:creationId xmlns:a16="http://schemas.microsoft.com/office/drawing/2014/main" id="{DA28A272-E88F-4E59-8854-5306CF9C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2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5’</a:t>
            </a:r>
          </a:p>
        </p:txBody>
      </p:sp>
      <p:sp>
        <p:nvSpPr>
          <p:cNvPr id="35980" name="Text Box 148">
            <a:extLst>
              <a:ext uri="{FF2B5EF4-FFF2-40B4-BE49-F238E27FC236}">
                <a16:creationId xmlns:a16="http://schemas.microsoft.com/office/drawing/2014/main" id="{3FBA9340-448F-45E4-BFCD-0933BCF5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52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3’</a:t>
            </a:r>
          </a:p>
        </p:txBody>
      </p:sp>
      <p:sp>
        <p:nvSpPr>
          <p:cNvPr id="35981" name="Text Box 149">
            <a:extLst>
              <a:ext uri="{FF2B5EF4-FFF2-40B4-BE49-F238E27FC236}">
                <a16:creationId xmlns:a16="http://schemas.microsoft.com/office/drawing/2014/main" id="{290FEC6E-91BD-4096-A6AF-15DCA7D8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5’</a:t>
            </a:r>
          </a:p>
        </p:txBody>
      </p:sp>
      <p:sp>
        <p:nvSpPr>
          <p:cNvPr id="35982" name="Text Box 150">
            <a:extLst>
              <a:ext uri="{FF2B5EF4-FFF2-40B4-BE49-F238E27FC236}">
                <a16:creationId xmlns:a16="http://schemas.microsoft.com/office/drawing/2014/main" id="{D5A4B80E-245E-478F-B38D-73C65620F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5’</a:t>
            </a:r>
          </a:p>
        </p:txBody>
      </p:sp>
      <p:sp>
        <p:nvSpPr>
          <p:cNvPr id="35983" name="Text Box 151">
            <a:extLst>
              <a:ext uri="{FF2B5EF4-FFF2-40B4-BE49-F238E27FC236}">
                <a16:creationId xmlns:a16="http://schemas.microsoft.com/office/drawing/2014/main" id="{6619E505-180D-4ADA-AE45-AB6791B7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5’</a:t>
            </a:r>
          </a:p>
        </p:txBody>
      </p:sp>
      <p:sp>
        <p:nvSpPr>
          <p:cNvPr id="35984" name="Text Box 152">
            <a:extLst>
              <a:ext uri="{FF2B5EF4-FFF2-40B4-BE49-F238E27FC236}">
                <a16:creationId xmlns:a16="http://schemas.microsoft.com/office/drawing/2014/main" id="{B6422896-936C-4C38-BF05-D7625257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895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3’</a:t>
            </a:r>
          </a:p>
        </p:txBody>
      </p:sp>
      <p:sp>
        <p:nvSpPr>
          <p:cNvPr id="35985" name="Text Box 153">
            <a:extLst>
              <a:ext uri="{FF2B5EF4-FFF2-40B4-BE49-F238E27FC236}">
                <a16:creationId xmlns:a16="http://schemas.microsoft.com/office/drawing/2014/main" id="{480FA251-2AEF-48F3-9B1E-A1152ADE5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3’</a:t>
            </a:r>
          </a:p>
        </p:txBody>
      </p:sp>
      <p:sp>
        <p:nvSpPr>
          <p:cNvPr id="35986" name="Text Box 154">
            <a:extLst>
              <a:ext uri="{FF2B5EF4-FFF2-40B4-BE49-F238E27FC236}">
                <a16:creationId xmlns:a16="http://schemas.microsoft.com/office/drawing/2014/main" id="{845EF77C-58E7-4473-B6CF-F78EF4EA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800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3’</a:t>
            </a:r>
          </a:p>
        </p:txBody>
      </p:sp>
      <p:sp>
        <p:nvSpPr>
          <p:cNvPr id="35987" name="Freeform 155">
            <a:extLst>
              <a:ext uri="{FF2B5EF4-FFF2-40B4-BE49-F238E27FC236}">
                <a16:creationId xmlns:a16="http://schemas.microsoft.com/office/drawing/2014/main" id="{E55FFBD0-B16E-43D9-950F-230C8209B034}"/>
              </a:ext>
            </a:extLst>
          </p:cNvPr>
          <p:cNvSpPr>
            <a:spLocks/>
          </p:cNvSpPr>
          <p:nvPr/>
        </p:nvSpPr>
        <p:spPr bwMode="auto">
          <a:xfrm>
            <a:off x="2286000" y="3276600"/>
            <a:ext cx="457200" cy="533400"/>
          </a:xfrm>
          <a:custGeom>
            <a:avLst/>
            <a:gdLst>
              <a:gd name="T0" fmla="*/ 0 w 384"/>
              <a:gd name="T1" fmla="*/ 2147483646 h 384"/>
              <a:gd name="T2" fmla="*/ 2147483646 w 384"/>
              <a:gd name="T3" fmla="*/ 2147483646 h 384"/>
              <a:gd name="T4" fmla="*/ 2147483646 w 384"/>
              <a:gd name="T5" fmla="*/ 0 h 384"/>
              <a:gd name="T6" fmla="*/ 0 60000 65536"/>
              <a:gd name="T7" fmla="*/ 0 60000 65536"/>
              <a:gd name="T8" fmla="*/ 0 60000 65536"/>
              <a:gd name="T9" fmla="*/ 0 w 384"/>
              <a:gd name="T10" fmla="*/ 0 h 384"/>
              <a:gd name="T11" fmla="*/ 384 w 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84">
                <a:moveTo>
                  <a:pt x="0" y="240"/>
                </a:moveTo>
                <a:lnTo>
                  <a:pt x="96" y="384"/>
                </a:lnTo>
                <a:lnTo>
                  <a:pt x="384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  <p:sp>
        <p:nvSpPr>
          <p:cNvPr id="35988" name="Freeform 156">
            <a:extLst>
              <a:ext uri="{FF2B5EF4-FFF2-40B4-BE49-F238E27FC236}">
                <a16:creationId xmlns:a16="http://schemas.microsoft.com/office/drawing/2014/main" id="{FC912EA1-AF9A-4346-A390-0EC78F227988}"/>
              </a:ext>
            </a:extLst>
          </p:cNvPr>
          <p:cNvSpPr>
            <a:spLocks/>
          </p:cNvSpPr>
          <p:nvPr/>
        </p:nvSpPr>
        <p:spPr bwMode="auto">
          <a:xfrm>
            <a:off x="2286000" y="4343400"/>
            <a:ext cx="457200" cy="533400"/>
          </a:xfrm>
          <a:custGeom>
            <a:avLst/>
            <a:gdLst>
              <a:gd name="T0" fmla="*/ 0 w 384"/>
              <a:gd name="T1" fmla="*/ 2147483646 h 384"/>
              <a:gd name="T2" fmla="*/ 2147483646 w 384"/>
              <a:gd name="T3" fmla="*/ 2147483646 h 384"/>
              <a:gd name="T4" fmla="*/ 2147483646 w 384"/>
              <a:gd name="T5" fmla="*/ 0 h 384"/>
              <a:gd name="T6" fmla="*/ 0 60000 65536"/>
              <a:gd name="T7" fmla="*/ 0 60000 65536"/>
              <a:gd name="T8" fmla="*/ 0 60000 65536"/>
              <a:gd name="T9" fmla="*/ 0 w 384"/>
              <a:gd name="T10" fmla="*/ 0 h 384"/>
              <a:gd name="T11" fmla="*/ 384 w 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84">
                <a:moveTo>
                  <a:pt x="0" y="240"/>
                </a:moveTo>
                <a:lnTo>
                  <a:pt x="96" y="384"/>
                </a:lnTo>
                <a:lnTo>
                  <a:pt x="384" y="0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050" tIns="26987" rIns="19050" bIns="26987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541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77" grpId="0" animBg="1"/>
      <p:bldP spid="35987" grpId="0" animBg="1"/>
      <p:bldP spid="359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>
            <a:extLst>
              <a:ext uri="{FF2B5EF4-FFF2-40B4-BE49-F238E27FC236}">
                <a16:creationId xmlns:a16="http://schemas.microsoft.com/office/drawing/2014/main" id="{FED5AB92-EBEF-48D6-9B32-4F520BADB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ar-EG" sz="3600">
                <a:solidFill>
                  <a:schemeClr val="tx2"/>
                </a:solidFill>
              </a:rPr>
              <a:t>Cloning Overview</a:t>
            </a:r>
          </a:p>
        </p:txBody>
      </p:sp>
      <p:sp>
        <p:nvSpPr>
          <p:cNvPr id="38915" name="Text Box 6">
            <a:extLst>
              <a:ext uri="{FF2B5EF4-FFF2-40B4-BE49-F238E27FC236}">
                <a16:creationId xmlns:a16="http://schemas.microsoft.com/office/drawing/2014/main" id="{D04F0356-CF66-4744-88AB-835CA86F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90601"/>
            <a:ext cx="4114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00000"/>
              </a:buClr>
              <a:buSzPct val="150000"/>
            </a:pPr>
            <a:r>
              <a:rPr lang="en-US" altLang="ar-EG" sz="2000"/>
              <a:t>Four main steps in cloning:</a:t>
            </a:r>
          </a:p>
          <a:p>
            <a:pPr eaLnBrk="1" hangingPunct="1">
              <a:spcBef>
                <a:spcPct val="50000"/>
              </a:spcBef>
              <a:buClr>
                <a:srgbClr val="800000"/>
              </a:buClr>
              <a:buSzPct val="150000"/>
              <a:buFontTx/>
              <a:buChar char="•"/>
            </a:pPr>
            <a:r>
              <a:rPr lang="en-US" altLang="ar-EG" sz="2000"/>
              <a:t>Insert synthesis</a:t>
            </a:r>
          </a:p>
          <a:p>
            <a:pPr eaLnBrk="1" hangingPunct="1">
              <a:spcBef>
                <a:spcPct val="50000"/>
              </a:spcBef>
              <a:buClr>
                <a:srgbClr val="800000"/>
              </a:buClr>
              <a:buSzPct val="150000"/>
              <a:buFontTx/>
              <a:buChar char="•"/>
            </a:pPr>
            <a:r>
              <a:rPr lang="en-US" altLang="ar-EG" sz="2000"/>
              <a:t>Restriction enzyme digest</a:t>
            </a:r>
          </a:p>
          <a:p>
            <a:pPr eaLnBrk="1" hangingPunct="1">
              <a:spcBef>
                <a:spcPct val="50000"/>
              </a:spcBef>
              <a:buClr>
                <a:srgbClr val="800000"/>
              </a:buClr>
              <a:buSzPct val="150000"/>
              <a:buFontTx/>
              <a:buChar char="•"/>
            </a:pPr>
            <a:r>
              <a:rPr lang="en-US" altLang="ar-EG" sz="2000"/>
              <a:t>Ligation</a:t>
            </a:r>
          </a:p>
          <a:p>
            <a:pPr eaLnBrk="1" hangingPunct="1">
              <a:spcBef>
                <a:spcPct val="50000"/>
              </a:spcBef>
              <a:buClr>
                <a:srgbClr val="800000"/>
              </a:buClr>
              <a:buSzPct val="150000"/>
              <a:buFontTx/>
              <a:buChar char="•"/>
            </a:pPr>
            <a:r>
              <a:rPr lang="en-US" altLang="ar-EG" sz="2000"/>
              <a:t>Transformation</a:t>
            </a:r>
            <a:endParaRPr lang="en-US" altLang="ar-EG" sz="2000" b="1"/>
          </a:p>
        </p:txBody>
      </p:sp>
      <p:sp>
        <p:nvSpPr>
          <p:cNvPr id="38916" name="Line 15">
            <a:extLst>
              <a:ext uri="{FF2B5EF4-FFF2-40B4-BE49-F238E27FC236}">
                <a16:creationId xmlns:a16="http://schemas.microsoft.com/office/drawing/2014/main" id="{EBF6300C-D879-486E-86C2-AAA946F2D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0292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8917" name="AutoShape 21">
            <a:extLst>
              <a:ext uri="{FF2B5EF4-FFF2-40B4-BE49-F238E27FC236}">
                <a16:creationId xmlns:a16="http://schemas.microsoft.com/office/drawing/2014/main" id="{7582CEA7-18D5-4AB9-B3FD-2AEB42EC8B85}"/>
              </a:ext>
            </a:extLst>
          </p:cNvPr>
          <p:cNvSpPr>
            <a:spLocks noChangeArrowheads="1"/>
          </p:cNvSpPr>
          <p:nvPr/>
        </p:nvSpPr>
        <p:spPr bwMode="auto">
          <a:xfrm rot="7699900">
            <a:off x="7162800" y="3657600"/>
            <a:ext cx="2819400" cy="2819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90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666" y="18126"/>
                </a:moveTo>
                <a:cubicBezTo>
                  <a:pt x="4022" y="16634"/>
                  <a:pt x="2388" y="13835"/>
                  <a:pt x="2388" y="10800"/>
                </a:cubicBezTo>
                <a:cubicBezTo>
                  <a:pt x="2388" y="6154"/>
                  <a:pt x="6154" y="2388"/>
                  <a:pt x="10800" y="2388"/>
                </a:cubicBezTo>
                <a:cubicBezTo>
                  <a:pt x="15445" y="2388"/>
                  <a:pt x="19212" y="6154"/>
                  <a:pt x="19212" y="10800"/>
                </a:cubicBezTo>
                <a:cubicBezTo>
                  <a:pt x="19212" y="13835"/>
                  <a:pt x="17577" y="16634"/>
                  <a:pt x="14933" y="18126"/>
                </a:cubicBezTo>
                <a:lnTo>
                  <a:pt x="16107" y="20206"/>
                </a:lnTo>
                <a:cubicBezTo>
                  <a:pt x="19500" y="18291"/>
                  <a:pt x="21600" y="14696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696"/>
                  <a:pt x="2099" y="18291"/>
                  <a:pt x="5492" y="20206"/>
                </a:cubicBezTo>
                <a:lnTo>
                  <a:pt x="6666" y="18126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ar-EG"/>
          </a:p>
        </p:txBody>
      </p:sp>
      <p:sp>
        <p:nvSpPr>
          <p:cNvPr id="38918" name="AutoShape 22">
            <a:extLst>
              <a:ext uri="{FF2B5EF4-FFF2-40B4-BE49-F238E27FC236}">
                <a16:creationId xmlns:a16="http://schemas.microsoft.com/office/drawing/2014/main" id="{9D958AC1-9511-431C-930F-D95CEA0E2E28}"/>
              </a:ext>
            </a:extLst>
          </p:cNvPr>
          <p:cNvSpPr>
            <a:spLocks noChangeArrowheads="1"/>
          </p:cNvSpPr>
          <p:nvPr/>
        </p:nvSpPr>
        <p:spPr bwMode="auto">
          <a:xfrm rot="7699900">
            <a:off x="7162800" y="3657600"/>
            <a:ext cx="2819400" cy="2819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6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944" y="18085"/>
                </a:moveTo>
                <a:cubicBezTo>
                  <a:pt x="13681" y="18804"/>
                  <a:pt x="12253" y="19181"/>
                  <a:pt x="10800" y="19182"/>
                </a:cubicBezTo>
                <a:cubicBezTo>
                  <a:pt x="9346" y="19182"/>
                  <a:pt x="7918" y="18804"/>
                  <a:pt x="6655" y="18085"/>
                </a:cubicBezTo>
                <a:lnTo>
                  <a:pt x="5459" y="20187"/>
                </a:lnTo>
                <a:cubicBezTo>
                  <a:pt x="7087" y="21113"/>
                  <a:pt x="8927" y="21600"/>
                  <a:pt x="10800" y="21600"/>
                </a:cubicBezTo>
                <a:cubicBezTo>
                  <a:pt x="12672" y="21599"/>
                  <a:pt x="14512" y="21113"/>
                  <a:pt x="16140" y="20187"/>
                </a:cubicBezTo>
                <a:lnTo>
                  <a:pt x="14944" y="18085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38919" name="AutoShape 24">
            <a:extLst>
              <a:ext uri="{FF2B5EF4-FFF2-40B4-BE49-F238E27FC236}">
                <a16:creationId xmlns:a16="http://schemas.microsoft.com/office/drawing/2014/main" id="{6AE8F118-A2E3-4C52-A50C-0F990C12ED41}"/>
              </a:ext>
            </a:extLst>
          </p:cNvPr>
          <p:cNvSpPr>
            <a:spLocks noChangeArrowheads="1"/>
          </p:cNvSpPr>
          <p:nvPr/>
        </p:nvSpPr>
        <p:spPr bwMode="auto">
          <a:xfrm rot="-7370750">
            <a:off x="1981200" y="3733800"/>
            <a:ext cx="2819400" cy="2819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90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666" y="18126"/>
                </a:moveTo>
                <a:cubicBezTo>
                  <a:pt x="4022" y="16634"/>
                  <a:pt x="2388" y="13835"/>
                  <a:pt x="2388" y="10800"/>
                </a:cubicBezTo>
                <a:cubicBezTo>
                  <a:pt x="2388" y="6154"/>
                  <a:pt x="6154" y="2388"/>
                  <a:pt x="10800" y="2388"/>
                </a:cubicBezTo>
                <a:cubicBezTo>
                  <a:pt x="15445" y="2388"/>
                  <a:pt x="19212" y="6154"/>
                  <a:pt x="19212" y="10800"/>
                </a:cubicBezTo>
                <a:cubicBezTo>
                  <a:pt x="19212" y="13835"/>
                  <a:pt x="17577" y="16634"/>
                  <a:pt x="14933" y="18126"/>
                </a:cubicBezTo>
                <a:lnTo>
                  <a:pt x="16107" y="20206"/>
                </a:lnTo>
                <a:cubicBezTo>
                  <a:pt x="19500" y="18291"/>
                  <a:pt x="21600" y="14696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696"/>
                  <a:pt x="2099" y="18291"/>
                  <a:pt x="5492" y="20206"/>
                </a:cubicBezTo>
                <a:lnTo>
                  <a:pt x="6666" y="18126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EG"/>
          </a:p>
        </p:txBody>
      </p:sp>
      <p:sp>
        <p:nvSpPr>
          <p:cNvPr id="38920" name="AutoShape 25">
            <a:extLst>
              <a:ext uri="{FF2B5EF4-FFF2-40B4-BE49-F238E27FC236}">
                <a16:creationId xmlns:a16="http://schemas.microsoft.com/office/drawing/2014/main" id="{AF7F29D9-2D85-4008-A5AD-9BC0873F0946}"/>
              </a:ext>
            </a:extLst>
          </p:cNvPr>
          <p:cNvSpPr>
            <a:spLocks noChangeArrowheads="1"/>
          </p:cNvSpPr>
          <p:nvPr/>
        </p:nvSpPr>
        <p:spPr bwMode="auto">
          <a:xfrm rot="10785239" flipV="1">
            <a:off x="4038600" y="2057400"/>
            <a:ext cx="2819400" cy="2819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6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944" y="18085"/>
                </a:moveTo>
                <a:cubicBezTo>
                  <a:pt x="13681" y="18804"/>
                  <a:pt x="12253" y="19181"/>
                  <a:pt x="10800" y="19182"/>
                </a:cubicBezTo>
                <a:cubicBezTo>
                  <a:pt x="9346" y="19182"/>
                  <a:pt x="7918" y="18804"/>
                  <a:pt x="6655" y="18085"/>
                </a:cubicBezTo>
                <a:lnTo>
                  <a:pt x="5459" y="20187"/>
                </a:lnTo>
                <a:cubicBezTo>
                  <a:pt x="7087" y="21113"/>
                  <a:pt x="8927" y="21600"/>
                  <a:pt x="10800" y="21600"/>
                </a:cubicBezTo>
                <a:cubicBezTo>
                  <a:pt x="12672" y="21599"/>
                  <a:pt x="14512" y="21113"/>
                  <a:pt x="16140" y="20187"/>
                </a:cubicBezTo>
                <a:lnTo>
                  <a:pt x="14944" y="18085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320040" anchor="ctr"/>
          <a:lstStyle/>
          <a:p>
            <a:endParaRPr lang="ar-EG"/>
          </a:p>
        </p:txBody>
      </p:sp>
      <p:sp>
        <p:nvSpPr>
          <p:cNvPr id="38921" name="Text Box 26">
            <a:extLst>
              <a:ext uri="{FF2B5EF4-FFF2-40B4-BE49-F238E27FC236}">
                <a16:creationId xmlns:a16="http://schemas.microsoft.com/office/drawing/2014/main" id="{2132F7D6-6070-4161-BB70-08B93614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267201"/>
            <a:ext cx="409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/>
              <a:t>+</a:t>
            </a:r>
          </a:p>
        </p:txBody>
      </p:sp>
      <p:sp>
        <p:nvSpPr>
          <p:cNvPr id="38922" name="Text Box 32">
            <a:extLst>
              <a:ext uri="{FF2B5EF4-FFF2-40B4-BE49-F238E27FC236}">
                <a16:creationId xmlns:a16="http://schemas.microsoft.com/office/drawing/2014/main" id="{B4F30A62-515A-448A-8430-45270A09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648201"/>
            <a:ext cx="1574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/>
              <a:t>Functional</a:t>
            </a:r>
          </a:p>
          <a:p>
            <a:pPr eaLnBrk="1" hangingPunct="1"/>
            <a:r>
              <a:rPr lang="en-US" altLang="ar-EG"/>
              <a:t>construct</a:t>
            </a:r>
          </a:p>
        </p:txBody>
      </p:sp>
      <p:sp>
        <p:nvSpPr>
          <p:cNvPr id="38923" name="Rectangle 33">
            <a:extLst>
              <a:ext uri="{FF2B5EF4-FFF2-40B4-BE49-F238E27FC236}">
                <a16:creationId xmlns:a16="http://schemas.microsoft.com/office/drawing/2014/main" id="{7FB0BF79-1009-45A4-8D59-859B67269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4724401"/>
            <a:ext cx="12578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/>
              <a:t>Plasmid</a:t>
            </a:r>
          </a:p>
          <a:p>
            <a:pPr eaLnBrk="1" hangingPunct="1"/>
            <a:r>
              <a:rPr lang="en-US" altLang="ar-EG"/>
              <a:t>(vector)</a:t>
            </a:r>
          </a:p>
        </p:txBody>
      </p:sp>
      <p:sp>
        <p:nvSpPr>
          <p:cNvPr id="38924" name="Rectangle 34">
            <a:extLst>
              <a:ext uri="{FF2B5EF4-FFF2-40B4-BE49-F238E27FC236}">
                <a16:creationId xmlns:a16="http://schemas.microsoft.com/office/drawing/2014/main" id="{AD08934F-8138-4119-9B2A-6C1C3BF11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872" y="3657601"/>
            <a:ext cx="1783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ar-EG"/>
              <a:t>Insert</a:t>
            </a:r>
          </a:p>
          <a:p>
            <a:pPr algn="ctr" eaLnBrk="1" hangingPunct="1"/>
            <a:r>
              <a:rPr lang="en-US" altLang="ar-EG"/>
              <a:t>(your gene)</a:t>
            </a:r>
          </a:p>
        </p:txBody>
      </p:sp>
    </p:spTree>
    <p:extLst>
      <p:ext uri="{BB962C8B-B14F-4D97-AF65-F5344CB8AC3E}">
        <p14:creationId xmlns:p14="http://schemas.microsoft.com/office/powerpoint/2010/main" val="2305743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5">
            <a:extLst>
              <a:ext uri="{FF2B5EF4-FFF2-40B4-BE49-F238E27FC236}">
                <a16:creationId xmlns:a16="http://schemas.microsoft.com/office/drawing/2014/main" id="{21DCAB57-0990-489D-9ADB-DCBA3FB4891C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038600"/>
            <a:ext cx="2819400" cy="2743200"/>
            <a:chOff x="1392" y="2448"/>
            <a:chExt cx="1776" cy="1728"/>
          </a:xfrm>
        </p:grpSpPr>
        <p:sp>
          <p:nvSpPr>
            <p:cNvPr id="39988" name="AutoShape 6">
              <a:extLst>
                <a:ext uri="{FF2B5EF4-FFF2-40B4-BE49-F238E27FC236}">
                  <a16:creationId xmlns:a16="http://schemas.microsoft.com/office/drawing/2014/main" id="{3C5C292F-4314-44FD-B4B5-4BDA75157A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884045">
              <a:off x="1459" y="2501"/>
              <a:ext cx="1648" cy="16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73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91" y="18099"/>
                  </a:moveTo>
                  <a:cubicBezTo>
                    <a:pt x="2370" y="16266"/>
                    <a:pt x="1152" y="13602"/>
                    <a:pt x="1152" y="10800"/>
                  </a:cubicBezTo>
                  <a:cubicBezTo>
                    <a:pt x="1152" y="5471"/>
                    <a:pt x="5471" y="1152"/>
                    <a:pt x="10800" y="1152"/>
                  </a:cubicBezTo>
                  <a:cubicBezTo>
                    <a:pt x="16128" y="1152"/>
                    <a:pt x="20448" y="5471"/>
                    <a:pt x="20448" y="10800"/>
                  </a:cubicBezTo>
                  <a:cubicBezTo>
                    <a:pt x="20448" y="13602"/>
                    <a:pt x="19229" y="16266"/>
                    <a:pt x="17108" y="18099"/>
                  </a:cubicBezTo>
                  <a:lnTo>
                    <a:pt x="17861" y="18971"/>
                  </a:lnTo>
                  <a:cubicBezTo>
                    <a:pt x="20235" y="16919"/>
                    <a:pt x="21600" y="1393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937"/>
                    <a:pt x="1364" y="16919"/>
                    <a:pt x="3738" y="18971"/>
                  </a:cubicBezTo>
                  <a:lnTo>
                    <a:pt x="4491" y="18099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39989" name="AutoShape 7">
              <a:extLst>
                <a:ext uri="{FF2B5EF4-FFF2-40B4-BE49-F238E27FC236}">
                  <a16:creationId xmlns:a16="http://schemas.microsoft.com/office/drawing/2014/main" id="{C44068A1-F9AD-40D7-B057-99A694BB9E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374045">
              <a:off x="1392" y="2448"/>
              <a:ext cx="1776" cy="17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7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384" y="18291"/>
                  </a:moveTo>
                  <a:cubicBezTo>
                    <a:pt x="2196" y="16417"/>
                    <a:pt x="937" y="13680"/>
                    <a:pt x="937" y="10800"/>
                  </a:cubicBezTo>
                  <a:cubicBezTo>
                    <a:pt x="937" y="5352"/>
                    <a:pt x="5352" y="937"/>
                    <a:pt x="10800" y="937"/>
                  </a:cubicBezTo>
                  <a:cubicBezTo>
                    <a:pt x="16247" y="937"/>
                    <a:pt x="20663" y="5352"/>
                    <a:pt x="20663" y="10800"/>
                  </a:cubicBezTo>
                  <a:cubicBezTo>
                    <a:pt x="20663" y="13680"/>
                    <a:pt x="19403" y="16417"/>
                    <a:pt x="17215" y="18291"/>
                  </a:cubicBezTo>
                  <a:lnTo>
                    <a:pt x="17824" y="19003"/>
                  </a:lnTo>
                  <a:cubicBezTo>
                    <a:pt x="20220" y="16951"/>
                    <a:pt x="21600" y="13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954"/>
                    <a:pt x="1379" y="16951"/>
                    <a:pt x="3775" y="19003"/>
                  </a:cubicBezTo>
                  <a:lnTo>
                    <a:pt x="4384" y="1829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39939" name="AutoShape 14">
            <a:extLst>
              <a:ext uri="{FF2B5EF4-FFF2-40B4-BE49-F238E27FC236}">
                <a16:creationId xmlns:a16="http://schemas.microsoft.com/office/drawing/2014/main" id="{F7B7281F-8FEA-4B35-8A20-2E1E85AD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2438400" cy="2514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3" y="10800"/>
                </a:moveTo>
                <a:cubicBezTo>
                  <a:pt x="2463" y="15404"/>
                  <a:pt x="6196" y="19137"/>
                  <a:pt x="10800" y="19137"/>
                </a:cubicBezTo>
                <a:cubicBezTo>
                  <a:pt x="15404" y="19137"/>
                  <a:pt x="19137" y="15404"/>
                  <a:pt x="19137" y="10800"/>
                </a:cubicBezTo>
                <a:cubicBezTo>
                  <a:pt x="19137" y="6196"/>
                  <a:pt x="15404" y="2463"/>
                  <a:pt x="10800" y="2463"/>
                </a:cubicBezTo>
                <a:cubicBezTo>
                  <a:pt x="6196" y="2463"/>
                  <a:pt x="2463" y="6196"/>
                  <a:pt x="2463" y="10800"/>
                </a:cubicBez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9940" name="Line 15">
            <a:extLst>
              <a:ext uri="{FF2B5EF4-FFF2-40B4-BE49-F238E27FC236}">
                <a16:creationId xmlns:a16="http://schemas.microsoft.com/office/drawing/2014/main" id="{3B344742-D7E9-48F4-9551-DC4FC8130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9530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9941" name="Rectangle 16">
            <a:extLst>
              <a:ext uri="{FF2B5EF4-FFF2-40B4-BE49-F238E27FC236}">
                <a16:creationId xmlns:a16="http://schemas.microsoft.com/office/drawing/2014/main" id="{3149D3A9-0503-44DD-A8B9-ED457C2F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971800"/>
            <a:ext cx="2895600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ar-EG" altLang="ar-EG"/>
          </a:p>
        </p:txBody>
      </p:sp>
      <p:grpSp>
        <p:nvGrpSpPr>
          <p:cNvPr id="39942" name="Group 19">
            <a:extLst>
              <a:ext uri="{FF2B5EF4-FFF2-40B4-BE49-F238E27FC236}">
                <a16:creationId xmlns:a16="http://schemas.microsoft.com/office/drawing/2014/main" id="{B9C5AEFB-CFCB-47AF-BB4C-487A6205603F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971800"/>
            <a:ext cx="2895600" cy="304800"/>
            <a:chOff x="2400" y="3120"/>
            <a:chExt cx="2016" cy="192"/>
          </a:xfrm>
        </p:grpSpPr>
        <p:sp>
          <p:nvSpPr>
            <p:cNvPr id="39986" name="Rectangle 17">
              <a:extLst>
                <a:ext uri="{FF2B5EF4-FFF2-40B4-BE49-F238E27FC236}">
                  <a16:creationId xmlns:a16="http://schemas.microsoft.com/office/drawing/2014/main" id="{28C06545-9E34-4C05-B018-74D2670CB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120"/>
              <a:ext cx="1824" cy="96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ar-EG" altLang="ar-EG"/>
            </a:p>
          </p:txBody>
        </p:sp>
        <p:sp>
          <p:nvSpPr>
            <p:cNvPr id="39987" name="Rectangle 18">
              <a:extLst>
                <a:ext uri="{FF2B5EF4-FFF2-40B4-BE49-F238E27FC236}">
                  <a16:creationId xmlns:a16="http://schemas.microsoft.com/office/drawing/2014/main" id="{828889CC-66D6-496D-B71C-0C3EC826B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216"/>
              <a:ext cx="1824" cy="96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ar-EG" altLang="ar-EG"/>
            </a:p>
          </p:txBody>
        </p:sp>
      </p:grpSp>
      <p:sp>
        <p:nvSpPr>
          <p:cNvPr id="39943" name="Line 20">
            <a:extLst>
              <a:ext uri="{FF2B5EF4-FFF2-40B4-BE49-F238E27FC236}">
                <a16:creationId xmlns:a16="http://schemas.microsoft.com/office/drawing/2014/main" id="{4B85D397-0E48-4AF3-B2DB-298E1CDD2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0480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grpSp>
        <p:nvGrpSpPr>
          <p:cNvPr id="39944" name="Group 86">
            <a:extLst>
              <a:ext uri="{FF2B5EF4-FFF2-40B4-BE49-F238E27FC236}">
                <a16:creationId xmlns:a16="http://schemas.microsoft.com/office/drawing/2014/main" id="{7ABBC762-8415-4249-A77B-C39A05728E7D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33400"/>
            <a:ext cx="6337300" cy="965200"/>
            <a:chOff x="1752600" y="2514600"/>
            <a:chExt cx="6337300" cy="965200"/>
          </a:xfrm>
        </p:grpSpPr>
        <p:sp>
          <p:nvSpPr>
            <p:cNvPr id="39950" name="Line 72">
              <a:extLst>
                <a:ext uri="{FF2B5EF4-FFF2-40B4-BE49-F238E27FC236}">
                  <a16:creationId xmlns:a16="http://schemas.microsoft.com/office/drawing/2014/main" id="{F676D5D1-BD74-4BFC-AB51-C2AE7108E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5300" y="3479800"/>
              <a:ext cx="6324600" cy="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51" name="Line 73">
              <a:extLst>
                <a:ext uri="{FF2B5EF4-FFF2-40B4-BE49-F238E27FC236}">
                  <a16:creationId xmlns:a16="http://schemas.microsoft.com/office/drawing/2014/main" id="{E17F81E9-1E2F-4A31-8F22-6F94AD31B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35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52" name="Line 74">
              <a:extLst>
                <a:ext uri="{FF2B5EF4-FFF2-40B4-BE49-F238E27FC236}">
                  <a16:creationId xmlns:a16="http://schemas.microsoft.com/office/drawing/2014/main" id="{C1643DC6-4E9D-4AE2-A34C-43DCE51FE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7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53" name="Line 75">
              <a:extLst>
                <a:ext uri="{FF2B5EF4-FFF2-40B4-BE49-F238E27FC236}">
                  <a16:creationId xmlns:a16="http://schemas.microsoft.com/office/drawing/2014/main" id="{CF3DBA0A-5AD1-4803-8EC8-588EF49B4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54" name="Line 76">
              <a:extLst>
                <a:ext uri="{FF2B5EF4-FFF2-40B4-BE49-F238E27FC236}">
                  <a16:creationId xmlns:a16="http://schemas.microsoft.com/office/drawing/2014/main" id="{ACA339D8-ACC0-4872-B2CC-E71183247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1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55" name="Line 77">
              <a:extLst>
                <a:ext uri="{FF2B5EF4-FFF2-40B4-BE49-F238E27FC236}">
                  <a16:creationId xmlns:a16="http://schemas.microsoft.com/office/drawing/2014/main" id="{C15FE0F6-D296-4221-B242-EF8E74674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83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56" name="Line 78">
              <a:extLst>
                <a:ext uri="{FF2B5EF4-FFF2-40B4-BE49-F238E27FC236}">
                  <a16:creationId xmlns:a16="http://schemas.microsoft.com/office/drawing/2014/main" id="{9B69EF8C-42CD-4183-8C77-31B1C9DBC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5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57" name="Line 79">
              <a:extLst>
                <a:ext uri="{FF2B5EF4-FFF2-40B4-BE49-F238E27FC236}">
                  <a16:creationId xmlns:a16="http://schemas.microsoft.com/office/drawing/2014/main" id="{8AEF5648-677B-4A95-83C1-565BADFBB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07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58" name="Line 80">
              <a:extLst>
                <a:ext uri="{FF2B5EF4-FFF2-40B4-BE49-F238E27FC236}">
                  <a16:creationId xmlns:a16="http://schemas.microsoft.com/office/drawing/2014/main" id="{472B1DCE-5603-4EDA-9302-2B7315407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9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59" name="Line 81">
              <a:extLst>
                <a:ext uri="{FF2B5EF4-FFF2-40B4-BE49-F238E27FC236}">
                  <a16:creationId xmlns:a16="http://schemas.microsoft.com/office/drawing/2014/main" id="{D80B32C5-133F-437A-8BBC-5A9CD06BE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31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60" name="Line 82">
              <a:extLst>
                <a:ext uri="{FF2B5EF4-FFF2-40B4-BE49-F238E27FC236}">
                  <a16:creationId xmlns:a16="http://schemas.microsoft.com/office/drawing/2014/main" id="{C34F55CA-AF91-417E-A403-25A0531ED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3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61" name="Line 83">
              <a:extLst>
                <a:ext uri="{FF2B5EF4-FFF2-40B4-BE49-F238E27FC236}">
                  <a16:creationId xmlns:a16="http://schemas.microsoft.com/office/drawing/2014/main" id="{EB5B520A-04B6-4A0B-956D-8BB546AB4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9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62" name="Line 84">
              <a:extLst>
                <a:ext uri="{FF2B5EF4-FFF2-40B4-BE49-F238E27FC236}">
                  <a16:creationId xmlns:a16="http://schemas.microsoft.com/office/drawing/2014/main" id="{EA395A92-7BA9-4F78-92C0-806DD0DA3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63" name="Line 85">
              <a:extLst>
                <a:ext uri="{FF2B5EF4-FFF2-40B4-BE49-F238E27FC236}">
                  <a16:creationId xmlns:a16="http://schemas.microsoft.com/office/drawing/2014/main" id="{3D600F3C-C120-46FB-B40A-2ED443E5D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3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64" name="Line 86">
              <a:extLst>
                <a:ext uri="{FF2B5EF4-FFF2-40B4-BE49-F238E27FC236}">
                  <a16:creationId xmlns:a16="http://schemas.microsoft.com/office/drawing/2014/main" id="{FE2EAACD-7CB9-44E0-AD34-6309FA2D4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65" name="Line 87">
              <a:extLst>
                <a:ext uri="{FF2B5EF4-FFF2-40B4-BE49-F238E27FC236}">
                  <a16:creationId xmlns:a16="http://schemas.microsoft.com/office/drawing/2014/main" id="{ED41DC93-438D-41D5-A320-2AFFCD4D2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7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66" name="Line 88">
              <a:extLst>
                <a:ext uri="{FF2B5EF4-FFF2-40B4-BE49-F238E27FC236}">
                  <a16:creationId xmlns:a16="http://schemas.microsoft.com/office/drawing/2014/main" id="{97201B0E-219B-4D6A-B09A-7E3CEAD4F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89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67" name="Line 89">
              <a:extLst>
                <a:ext uri="{FF2B5EF4-FFF2-40B4-BE49-F238E27FC236}">
                  <a16:creationId xmlns:a16="http://schemas.microsoft.com/office/drawing/2014/main" id="{A9206044-D8E5-4F43-9995-18783BBA1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1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68" name="Line 90">
              <a:extLst>
                <a:ext uri="{FF2B5EF4-FFF2-40B4-BE49-F238E27FC236}">
                  <a16:creationId xmlns:a16="http://schemas.microsoft.com/office/drawing/2014/main" id="{DF75F397-9B22-4F37-8C4F-174C28021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3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69" name="Line 91">
              <a:extLst>
                <a:ext uri="{FF2B5EF4-FFF2-40B4-BE49-F238E27FC236}">
                  <a16:creationId xmlns:a16="http://schemas.microsoft.com/office/drawing/2014/main" id="{38E1363B-4E49-4E39-A88D-32AE70B88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5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70" name="Line 92">
              <a:extLst>
                <a:ext uri="{FF2B5EF4-FFF2-40B4-BE49-F238E27FC236}">
                  <a16:creationId xmlns:a16="http://schemas.microsoft.com/office/drawing/2014/main" id="{309D73E5-0BE2-4719-BCFA-928748192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7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71" name="Line 93">
              <a:extLst>
                <a:ext uri="{FF2B5EF4-FFF2-40B4-BE49-F238E27FC236}">
                  <a16:creationId xmlns:a16="http://schemas.microsoft.com/office/drawing/2014/main" id="{4D283EF9-EF1B-4625-A2E0-0ED24EF4F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99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72" name="Line 94">
              <a:extLst>
                <a:ext uri="{FF2B5EF4-FFF2-40B4-BE49-F238E27FC236}">
                  <a16:creationId xmlns:a16="http://schemas.microsoft.com/office/drawing/2014/main" id="{A61D9FE9-FC12-40E9-998C-828E66DAB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1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73" name="Line 95">
              <a:extLst>
                <a:ext uri="{FF2B5EF4-FFF2-40B4-BE49-F238E27FC236}">
                  <a16:creationId xmlns:a16="http://schemas.microsoft.com/office/drawing/2014/main" id="{0F38CA91-CEF6-40FF-966E-1FF1D989B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3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74" name="Line 96">
              <a:extLst>
                <a:ext uri="{FF2B5EF4-FFF2-40B4-BE49-F238E27FC236}">
                  <a16:creationId xmlns:a16="http://schemas.microsoft.com/office/drawing/2014/main" id="{985BD94F-E58E-477E-B5E0-474598E9D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85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75" name="Line 97">
              <a:extLst>
                <a:ext uri="{FF2B5EF4-FFF2-40B4-BE49-F238E27FC236}">
                  <a16:creationId xmlns:a16="http://schemas.microsoft.com/office/drawing/2014/main" id="{129D543C-6FD1-4FCB-89A8-8C368FACE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7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76" name="Line 98">
              <a:extLst>
                <a:ext uri="{FF2B5EF4-FFF2-40B4-BE49-F238E27FC236}">
                  <a16:creationId xmlns:a16="http://schemas.microsoft.com/office/drawing/2014/main" id="{953FEB98-0E65-46FE-A02D-B7A2534D6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9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77" name="Line 99">
              <a:extLst>
                <a:ext uri="{FF2B5EF4-FFF2-40B4-BE49-F238E27FC236}">
                  <a16:creationId xmlns:a16="http://schemas.microsoft.com/office/drawing/2014/main" id="{777EB462-3A77-4815-BBC7-C03EAA900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71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78" name="Line 100">
              <a:extLst>
                <a:ext uri="{FF2B5EF4-FFF2-40B4-BE49-F238E27FC236}">
                  <a16:creationId xmlns:a16="http://schemas.microsoft.com/office/drawing/2014/main" id="{0FBF314A-A96F-41C8-AC56-E8363315A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3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79" name="Line 101">
              <a:extLst>
                <a:ext uri="{FF2B5EF4-FFF2-40B4-BE49-F238E27FC236}">
                  <a16:creationId xmlns:a16="http://schemas.microsoft.com/office/drawing/2014/main" id="{D0D5F6BA-F786-4CF2-89B2-4B105EEBB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5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80" name="Line 102">
              <a:extLst>
                <a:ext uri="{FF2B5EF4-FFF2-40B4-BE49-F238E27FC236}">
                  <a16:creationId xmlns:a16="http://schemas.microsoft.com/office/drawing/2014/main" id="{74C2B5EB-9BDC-473F-A60D-E022C539E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7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81" name="Line 103">
              <a:extLst>
                <a:ext uri="{FF2B5EF4-FFF2-40B4-BE49-F238E27FC236}">
                  <a16:creationId xmlns:a16="http://schemas.microsoft.com/office/drawing/2014/main" id="{7586D2A4-F68D-496B-86B0-3712F58ED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55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82" name="Line 104">
              <a:extLst>
                <a:ext uri="{FF2B5EF4-FFF2-40B4-BE49-F238E27FC236}">
                  <a16:creationId xmlns:a16="http://schemas.microsoft.com/office/drawing/2014/main" id="{4F022424-83FE-432B-B4B8-1A4890809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700" y="3251200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83" name="Freeform 105">
              <a:extLst>
                <a:ext uri="{FF2B5EF4-FFF2-40B4-BE49-F238E27FC236}">
                  <a16:creationId xmlns:a16="http://schemas.microsoft.com/office/drawing/2014/main" id="{EB05069D-71AF-4DF9-8E20-F782E75A5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590800"/>
              <a:ext cx="2984500" cy="635000"/>
            </a:xfrm>
            <a:custGeom>
              <a:avLst/>
              <a:gdLst>
                <a:gd name="T0" fmla="*/ 2147483646 w 2072"/>
                <a:gd name="T1" fmla="*/ 2147483646 h 592"/>
                <a:gd name="T2" fmla="*/ 2147483646 w 2072"/>
                <a:gd name="T3" fmla="*/ 2147483646 h 592"/>
                <a:gd name="T4" fmla="*/ 2147483646 w 2072"/>
                <a:gd name="T5" fmla="*/ 2147483646 h 592"/>
                <a:gd name="T6" fmla="*/ 2147483646 w 2072"/>
                <a:gd name="T7" fmla="*/ 2147483646 h 592"/>
                <a:gd name="T8" fmla="*/ 2147483646 w 2072"/>
                <a:gd name="T9" fmla="*/ 2147483646 h 592"/>
                <a:gd name="T10" fmla="*/ 2147483646 w 2072"/>
                <a:gd name="T11" fmla="*/ 2147483646 h 5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2"/>
                <a:gd name="T19" fmla="*/ 0 h 592"/>
                <a:gd name="T20" fmla="*/ 2072 w 2072"/>
                <a:gd name="T21" fmla="*/ 592 h 5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2" h="592">
                  <a:moveTo>
                    <a:pt x="2072" y="560"/>
                  </a:moveTo>
                  <a:cubicBezTo>
                    <a:pt x="1460" y="560"/>
                    <a:pt x="848" y="560"/>
                    <a:pt x="584" y="560"/>
                  </a:cubicBezTo>
                  <a:cubicBezTo>
                    <a:pt x="320" y="560"/>
                    <a:pt x="520" y="568"/>
                    <a:pt x="488" y="560"/>
                  </a:cubicBezTo>
                  <a:cubicBezTo>
                    <a:pt x="456" y="552"/>
                    <a:pt x="464" y="592"/>
                    <a:pt x="392" y="512"/>
                  </a:cubicBezTo>
                  <a:cubicBezTo>
                    <a:pt x="320" y="432"/>
                    <a:pt x="112" y="160"/>
                    <a:pt x="56" y="80"/>
                  </a:cubicBezTo>
                  <a:cubicBezTo>
                    <a:pt x="0" y="0"/>
                    <a:pt x="28" y="16"/>
                    <a:pt x="56" y="3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9050" tIns="26987" rIns="19050" bIns="26987" anchor="ctr"/>
            <a:lstStyle/>
            <a:p>
              <a:endParaRPr lang="ar-EG"/>
            </a:p>
          </p:txBody>
        </p:sp>
        <p:sp>
          <p:nvSpPr>
            <p:cNvPr id="39984" name="Text Box 149">
              <a:extLst>
                <a:ext uri="{FF2B5EF4-FFF2-40B4-BE49-F238E27FC236}">
                  <a16:creationId xmlns:a16="http://schemas.microsoft.com/office/drawing/2014/main" id="{53A61CD9-0A88-4CE9-A65A-D739F9CF9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514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ar-EG"/>
                <a:t>5’</a:t>
              </a:r>
            </a:p>
          </p:txBody>
        </p:sp>
        <p:sp>
          <p:nvSpPr>
            <p:cNvPr id="39985" name="Text Box 152">
              <a:extLst>
                <a:ext uri="{FF2B5EF4-FFF2-40B4-BE49-F238E27FC236}">
                  <a16:creationId xmlns:a16="http://schemas.microsoft.com/office/drawing/2014/main" id="{1E8E80F4-85E9-4B0D-8835-C7705CA3B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895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ar-EG"/>
                <a:t>3’</a:t>
              </a:r>
            </a:p>
          </p:txBody>
        </p:sp>
      </p:grpSp>
      <p:sp>
        <p:nvSpPr>
          <p:cNvPr id="39945" name="Rectangle 87">
            <a:extLst>
              <a:ext uri="{FF2B5EF4-FFF2-40B4-BE49-F238E27FC236}">
                <a16:creationId xmlns:a16="http://schemas.microsoft.com/office/drawing/2014/main" id="{3ECEF1CF-87E2-4A66-A452-604EA2C9D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9718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ar-EG" altLang="ar-EG"/>
          </a:p>
        </p:txBody>
      </p:sp>
      <p:sp>
        <p:nvSpPr>
          <p:cNvPr id="39946" name="Rectangle 88">
            <a:extLst>
              <a:ext uri="{FF2B5EF4-FFF2-40B4-BE49-F238E27FC236}">
                <a16:creationId xmlns:a16="http://schemas.microsoft.com/office/drawing/2014/main" id="{09B82871-4AEC-4CEA-9320-0CD68AE47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9718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ar-EG" altLang="ar-EG"/>
          </a:p>
        </p:txBody>
      </p:sp>
      <p:sp>
        <p:nvSpPr>
          <p:cNvPr id="39947" name="TextBox 89">
            <a:extLst>
              <a:ext uri="{FF2B5EF4-FFF2-40B4-BE49-F238E27FC236}">
                <a16:creationId xmlns:a16="http://schemas.microsoft.com/office/drawing/2014/main" id="{7084085F-BA75-47AB-A97E-3E16E993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1" y="2667001"/>
            <a:ext cx="54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/>
              <a:t>RE</a:t>
            </a:r>
          </a:p>
        </p:txBody>
      </p:sp>
      <p:cxnSp>
        <p:nvCxnSpPr>
          <p:cNvPr id="39948" name="Straight Arrow Connector 91">
            <a:extLst>
              <a:ext uri="{FF2B5EF4-FFF2-40B4-BE49-F238E27FC236}">
                <a16:creationId xmlns:a16="http://schemas.microsoft.com/office/drawing/2014/main" id="{FF6E1438-7415-4F79-9830-EBB78774DFA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52801" y="2209801"/>
            <a:ext cx="609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9" name="TextBox 92">
            <a:extLst>
              <a:ext uri="{FF2B5EF4-FFF2-40B4-BE49-F238E27FC236}">
                <a16:creationId xmlns:a16="http://schemas.microsoft.com/office/drawing/2014/main" id="{45540D14-8B98-4BA9-9225-9A11DFB99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81201"/>
            <a:ext cx="73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/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2040021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900B475F-3867-42AD-9A4B-F45676465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ar-EG" sz="3600">
                <a:solidFill>
                  <a:schemeClr val="tx2"/>
                </a:solidFill>
              </a:rPr>
              <a:t>Ligation of the Insert into the Vector</a:t>
            </a:r>
          </a:p>
        </p:txBody>
      </p:sp>
      <p:sp>
        <p:nvSpPr>
          <p:cNvPr id="40963" name="AutoShape 5">
            <a:extLst>
              <a:ext uri="{FF2B5EF4-FFF2-40B4-BE49-F238E27FC236}">
                <a16:creationId xmlns:a16="http://schemas.microsoft.com/office/drawing/2014/main" id="{4FC6E04A-193C-4C48-9BF7-205B1DDD2037}"/>
              </a:ext>
            </a:extLst>
          </p:cNvPr>
          <p:cNvSpPr>
            <a:spLocks noChangeArrowheads="1"/>
          </p:cNvSpPr>
          <p:nvPr/>
        </p:nvSpPr>
        <p:spPr bwMode="auto">
          <a:xfrm rot="8374045">
            <a:off x="7086600" y="1524000"/>
            <a:ext cx="2819400" cy="2819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90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666" y="18126"/>
                </a:moveTo>
                <a:cubicBezTo>
                  <a:pt x="4022" y="16634"/>
                  <a:pt x="2388" y="13835"/>
                  <a:pt x="2388" y="10800"/>
                </a:cubicBezTo>
                <a:cubicBezTo>
                  <a:pt x="2388" y="6154"/>
                  <a:pt x="6154" y="2388"/>
                  <a:pt x="10800" y="2388"/>
                </a:cubicBezTo>
                <a:cubicBezTo>
                  <a:pt x="15445" y="2388"/>
                  <a:pt x="19212" y="6154"/>
                  <a:pt x="19212" y="10800"/>
                </a:cubicBezTo>
                <a:cubicBezTo>
                  <a:pt x="19212" y="13835"/>
                  <a:pt x="17577" y="16634"/>
                  <a:pt x="14933" y="18126"/>
                </a:cubicBezTo>
                <a:lnTo>
                  <a:pt x="16107" y="20206"/>
                </a:lnTo>
                <a:cubicBezTo>
                  <a:pt x="19500" y="18291"/>
                  <a:pt x="21600" y="14696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696"/>
                  <a:pt x="2099" y="18291"/>
                  <a:pt x="5492" y="20206"/>
                </a:cubicBezTo>
                <a:lnTo>
                  <a:pt x="6666" y="18126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40964" name="AutoShape 6">
            <a:extLst>
              <a:ext uri="{FF2B5EF4-FFF2-40B4-BE49-F238E27FC236}">
                <a16:creationId xmlns:a16="http://schemas.microsoft.com/office/drawing/2014/main" id="{83AAFE7E-26C1-4B58-A461-05E2E185633F}"/>
              </a:ext>
            </a:extLst>
          </p:cNvPr>
          <p:cNvSpPr>
            <a:spLocks noChangeArrowheads="1"/>
          </p:cNvSpPr>
          <p:nvPr/>
        </p:nvSpPr>
        <p:spPr bwMode="auto">
          <a:xfrm rot="8374045">
            <a:off x="7086600" y="1524000"/>
            <a:ext cx="2819400" cy="2819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6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944" y="18085"/>
                </a:moveTo>
                <a:cubicBezTo>
                  <a:pt x="13681" y="18804"/>
                  <a:pt x="12253" y="19181"/>
                  <a:pt x="10800" y="19182"/>
                </a:cubicBezTo>
                <a:cubicBezTo>
                  <a:pt x="9346" y="19182"/>
                  <a:pt x="7918" y="18804"/>
                  <a:pt x="6655" y="18085"/>
                </a:cubicBezTo>
                <a:lnTo>
                  <a:pt x="5459" y="20187"/>
                </a:lnTo>
                <a:cubicBezTo>
                  <a:pt x="7087" y="21113"/>
                  <a:pt x="8927" y="21600"/>
                  <a:pt x="10800" y="21600"/>
                </a:cubicBezTo>
                <a:cubicBezTo>
                  <a:pt x="12672" y="21599"/>
                  <a:pt x="14512" y="21113"/>
                  <a:pt x="16140" y="20187"/>
                </a:cubicBezTo>
                <a:lnTo>
                  <a:pt x="14944" y="18085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grpSp>
        <p:nvGrpSpPr>
          <p:cNvPr id="40965" name="Group 7">
            <a:extLst>
              <a:ext uri="{FF2B5EF4-FFF2-40B4-BE49-F238E27FC236}">
                <a16:creationId xmlns:a16="http://schemas.microsoft.com/office/drawing/2014/main" id="{294152B8-D072-4B4D-9475-17F1613B6165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524000"/>
            <a:ext cx="2819400" cy="2743200"/>
            <a:chOff x="1392" y="2448"/>
            <a:chExt cx="1776" cy="1728"/>
          </a:xfrm>
        </p:grpSpPr>
        <p:sp>
          <p:nvSpPr>
            <p:cNvPr id="40972" name="AutoShape 8">
              <a:extLst>
                <a:ext uri="{FF2B5EF4-FFF2-40B4-BE49-F238E27FC236}">
                  <a16:creationId xmlns:a16="http://schemas.microsoft.com/office/drawing/2014/main" id="{99D2BF22-67BA-46D7-8693-383139AE23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884045">
              <a:off x="1459" y="2501"/>
              <a:ext cx="1648" cy="16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73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91" y="18099"/>
                  </a:moveTo>
                  <a:cubicBezTo>
                    <a:pt x="2370" y="16266"/>
                    <a:pt x="1152" y="13602"/>
                    <a:pt x="1152" y="10800"/>
                  </a:cubicBezTo>
                  <a:cubicBezTo>
                    <a:pt x="1152" y="5471"/>
                    <a:pt x="5471" y="1152"/>
                    <a:pt x="10800" y="1152"/>
                  </a:cubicBezTo>
                  <a:cubicBezTo>
                    <a:pt x="16128" y="1152"/>
                    <a:pt x="20448" y="5471"/>
                    <a:pt x="20448" y="10800"/>
                  </a:cubicBezTo>
                  <a:cubicBezTo>
                    <a:pt x="20448" y="13602"/>
                    <a:pt x="19229" y="16266"/>
                    <a:pt x="17108" y="18099"/>
                  </a:cubicBezTo>
                  <a:lnTo>
                    <a:pt x="17861" y="18971"/>
                  </a:lnTo>
                  <a:cubicBezTo>
                    <a:pt x="20235" y="16919"/>
                    <a:pt x="21600" y="1393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937"/>
                    <a:pt x="1364" y="16919"/>
                    <a:pt x="3738" y="18971"/>
                  </a:cubicBezTo>
                  <a:lnTo>
                    <a:pt x="4491" y="18099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40973" name="AutoShape 9">
              <a:extLst>
                <a:ext uri="{FF2B5EF4-FFF2-40B4-BE49-F238E27FC236}">
                  <a16:creationId xmlns:a16="http://schemas.microsoft.com/office/drawing/2014/main" id="{BED1E44B-D5E8-4FB2-BD33-6E36F7E62A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374045">
              <a:off x="1392" y="2448"/>
              <a:ext cx="1776" cy="17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7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384" y="18291"/>
                  </a:moveTo>
                  <a:cubicBezTo>
                    <a:pt x="2196" y="16417"/>
                    <a:pt x="937" y="13680"/>
                    <a:pt x="937" y="10800"/>
                  </a:cubicBezTo>
                  <a:cubicBezTo>
                    <a:pt x="937" y="5352"/>
                    <a:pt x="5352" y="937"/>
                    <a:pt x="10800" y="937"/>
                  </a:cubicBezTo>
                  <a:cubicBezTo>
                    <a:pt x="16247" y="937"/>
                    <a:pt x="20663" y="5352"/>
                    <a:pt x="20663" y="10800"/>
                  </a:cubicBezTo>
                  <a:cubicBezTo>
                    <a:pt x="20663" y="13680"/>
                    <a:pt x="19403" y="16417"/>
                    <a:pt x="17215" y="18291"/>
                  </a:cubicBezTo>
                  <a:lnTo>
                    <a:pt x="17824" y="19003"/>
                  </a:lnTo>
                  <a:cubicBezTo>
                    <a:pt x="20220" y="16951"/>
                    <a:pt x="21600" y="13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954"/>
                    <a:pt x="1379" y="16951"/>
                    <a:pt x="3775" y="19003"/>
                  </a:cubicBezTo>
                  <a:lnTo>
                    <a:pt x="4384" y="1829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  <p:grpSp>
        <p:nvGrpSpPr>
          <p:cNvPr id="40966" name="Group 10">
            <a:extLst>
              <a:ext uri="{FF2B5EF4-FFF2-40B4-BE49-F238E27FC236}">
                <a16:creationId xmlns:a16="http://schemas.microsoft.com/office/drawing/2014/main" id="{40394335-5157-45C8-B794-DA034E4EE42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8763"/>
            <a:ext cx="2819400" cy="2743200"/>
            <a:chOff x="816" y="2451"/>
            <a:chExt cx="1776" cy="1728"/>
          </a:xfrm>
        </p:grpSpPr>
        <p:sp>
          <p:nvSpPr>
            <p:cNvPr id="40970" name="AutoShape 11">
              <a:extLst>
                <a:ext uri="{FF2B5EF4-FFF2-40B4-BE49-F238E27FC236}">
                  <a16:creationId xmlns:a16="http://schemas.microsoft.com/office/drawing/2014/main" id="{90F3A687-152E-42A0-B683-5257456157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50331">
              <a:off x="904" y="2504"/>
              <a:ext cx="1648" cy="16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3 w 21600"/>
                <a:gd name="T13" fmla="*/ 0 h 21600"/>
                <a:gd name="T14" fmla="*/ 17157 w 21600"/>
                <a:gd name="T15" fmla="*/ 28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580" y="1901"/>
                  </a:moveTo>
                  <a:cubicBezTo>
                    <a:pt x="7899" y="1276"/>
                    <a:pt x="9340" y="951"/>
                    <a:pt x="10800" y="952"/>
                  </a:cubicBezTo>
                  <a:cubicBezTo>
                    <a:pt x="12259" y="952"/>
                    <a:pt x="13700" y="1276"/>
                    <a:pt x="15019" y="1901"/>
                  </a:cubicBezTo>
                  <a:lnTo>
                    <a:pt x="15427" y="1041"/>
                  </a:lnTo>
                  <a:cubicBezTo>
                    <a:pt x="13981" y="355"/>
                    <a:pt x="12400" y="-1"/>
                    <a:pt x="10799" y="0"/>
                  </a:cubicBezTo>
                  <a:cubicBezTo>
                    <a:pt x="9199" y="0"/>
                    <a:pt x="7618" y="355"/>
                    <a:pt x="6172" y="1041"/>
                  </a:cubicBezTo>
                  <a:lnTo>
                    <a:pt x="6580" y="190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40971" name="AutoShape 12">
              <a:extLst>
                <a:ext uri="{FF2B5EF4-FFF2-40B4-BE49-F238E27FC236}">
                  <a16:creationId xmlns:a16="http://schemas.microsoft.com/office/drawing/2014/main" id="{4322E76F-DA11-4904-9862-B79A7893F1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56857">
              <a:off x="816" y="2451"/>
              <a:ext cx="1776" cy="17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7 w 21600"/>
                <a:gd name="T13" fmla="*/ 0 h 21600"/>
                <a:gd name="T14" fmla="*/ 17003 w 21600"/>
                <a:gd name="T15" fmla="*/ 2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702" y="1807"/>
                  </a:moveTo>
                  <a:cubicBezTo>
                    <a:pt x="7988" y="1221"/>
                    <a:pt x="9386" y="917"/>
                    <a:pt x="10800" y="918"/>
                  </a:cubicBezTo>
                  <a:cubicBezTo>
                    <a:pt x="12213" y="918"/>
                    <a:pt x="13611" y="1221"/>
                    <a:pt x="14897" y="1807"/>
                  </a:cubicBezTo>
                  <a:lnTo>
                    <a:pt x="15278" y="972"/>
                  </a:lnTo>
                  <a:cubicBezTo>
                    <a:pt x="13872" y="331"/>
                    <a:pt x="12345" y="-1"/>
                    <a:pt x="10799" y="0"/>
                  </a:cubicBezTo>
                  <a:cubicBezTo>
                    <a:pt x="9254" y="0"/>
                    <a:pt x="7727" y="331"/>
                    <a:pt x="6321" y="972"/>
                  </a:cubicBezTo>
                  <a:lnTo>
                    <a:pt x="6702" y="1807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40967" name="Text Box 13">
            <a:extLst>
              <a:ext uri="{FF2B5EF4-FFF2-40B4-BE49-F238E27FC236}">
                <a16:creationId xmlns:a16="http://schemas.microsoft.com/office/drawing/2014/main" id="{191BC942-9C36-4B9E-80D2-461C2954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66901"/>
            <a:ext cx="409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/>
              <a:t>+</a:t>
            </a:r>
          </a:p>
        </p:txBody>
      </p:sp>
      <p:sp>
        <p:nvSpPr>
          <p:cNvPr id="40968" name="Line 14">
            <a:extLst>
              <a:ext uri="{FF2B5EF4-FFF2-40B4-BE49-F238E27FC236}">
                <a16:creationId xmlns:a16="http://schemas.microsoft.com/office/drawing/2014/main" id="{ACF45B00-9D80-45D9-BCA8-8744F5281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743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40969" name="Text Box 19">
            <a:extLst>
              <a:ext uri="{FF2B5EF4-FFF2-40B4-BE49-F238E27FC236}">
                <a16:creationId xmlns:a16="http://schemas.microsoft.com/office/drawing/2014/main" id="{4FC272D8-ECD1-4119-A423-FC2BA28D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029201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00000"/>
              </a:buClr>
              <a:buSzPct val="150000"/>
              <a:buFontTx/>
              <a:buChar char="•"/>
            </a:pPr>
            <a:r>
              <a:rPr lang="en-US" altLang="ar-EG"/>
              <a:t>Ligation covalently attaches the vector and the insert via a phosphodiester bond (5’phosphate and 3’ hydroxyl of the next base)</a:t>
            </a:r>
          </a:p>
        </p:txBody>
      </p:sp>
    </p:spTree>
    <p:extLst>
      <p:ext uri="{BB962C8B-B14F-4D97-AF65-F5344CB8AC3E}">
        <p14:creationId xmlns:p14="http://schemas.microsoft.com/office/powerpoint/2010/main" val="535798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9F9E57AF-DCEA-4225-8FD4-B10D1836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868364"/>
            <a:ext cx="54825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 sz="3200" b="1">
                <a:solidFill>
                  <a:schemeClr val="tx2"/>
                </a:solidFill>
                <a:latin typeface="Comic Sans MS" panose="030F0702030302020204" pitchFamily="66" charset="0"/>
              </a:rPr>
              <a:t>Restriction enzymes (NEB)</a:t>
            </a:r>
            <a:endParaRPr lang="en-US" altLang="ar-EG"/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B65B0761-8992-499F-AF06-1E71A829D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1809751"/>
            <a:ext cx="64928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>
                <a:solidFill>
                  <a:schemeClr val="tx2"/>
                </a:solidFill>
                <a:latin typeface="Comic Sans MS" panose="030F0702030302020204" pitchFamily="66" charset="0"/>
              </a:rPr>
              <a:t>		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oligo			    % cleavage</a:t>
            </a:r>
          </a:p>
          <a:p>
            <a:pPr eaLnBrk="1" hangingPunct="1"/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	              sequence			  2h	20h</a:t>
            </a:r>
            <a:endParaRPr lang="en-US" altLang="ar-EG" sz="16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ar-EG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ar-EG" sz="1400" b="1">
                <a:solidFill>
                  <a:schemeClr val="tx2"/>
                </a:solidFill>
                <a:latin typeface="Comic Sans MS" panose="030F0702030302020204" pitchFamily="66" charset="0"/>
              </a:rPr>
              <a:t>BamHI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                  C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GGATCC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G			  10	  25</a:t>
            </a:r>
          </a:p>
          <a:p>
            <a:pPr eaLnBrk="1" hangingPunct="1"/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	         CG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GGATCC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CG			&gt;90	&gt;90</a:t>
            </a:r>
          </a:p>
          <a:p>
            <a:pPr eaLnBrk="1" hangingPunct="1"/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 	       CGC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GGATCC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GCG			&gt;90	 &gt;90</a:t>
            </a:r>
          </a:p>
          <a:p>
            <a:pPr eaLnBrk="1" hangingPunct="1"/>
            <a:endParaRPr lang="en-US" altLang="ar-EG" sz="14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ar-EG" sz="1400" b="1">
                <a:solidFill>
                  <a:schemeClr val="tx2"/>
                </a:solidFill>
                <a:latin typeface="Comic Sans MS" panose="030F0702030302020204" pitchFamily="66" charset="0"/>
              </a:rPr>
              <a:t>EcoRI	        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G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GAATTC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C			  &gt;90 	 &gt;90</a:t>
            </a:r>
            <a:endParaRPr lang="en-US" altLang="ar-EG" sz="14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ar-EG" sz="1400" b="1">
                <a:solidFill>
                  <a:schemeClr val="tx2"/>
                </a:solidFill>
                <a:latin typeface="Comic Sans MS" panose="030F0702030302020204" pitchFamily="66" charset="0"/>
              </a:rPr>
              <a:t>	      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CG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GAATTC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CG			  &gt;90 	 &gt;90</a:t>
            </a:r>
          </a:p>
          <a:p>
            <a:pPr eaLnBrk="1" hangingPunct="1"/>
            <a:r>
              <a:rPr lang="en-US" altLang="ar-EG" sz="1400" b="1">
                <a:solidFill>
                  <a:schemeClr val="tx2"/>
                </a:solidFill>
                <a:latin typeface="Comic Sans MS" panose="030F0702030302020204" pitchFamily="66" charset="0"/>
              </a:rPr>
              <a:t>	     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CCG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GAATTC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CGG			  &gt;90 	 &gt;90 </a:t>
            </a:r>
          </a:p>
          <a:p>
            <a:pPr eaLnBrk="1" hangingPunct="1"/>
            <a:endParaRPr lang="en-US" altLang="ar-EG" sz="14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ar-EG" sz="1400" b="1">
                <a:solidFill>
                  <a:schemeClr val="tx2"/>
                </a:solidFill>
                <a:latin typeface="Comic Sans MS" panose="030F0702030302020204" pitchFamily="66" charset="0"/>
              </a:rPr>
              <a:t>HindIII	        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C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AAGCTT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G			    0	   0</a:t>
            </a:r>
          </a:p>
          <a:p>
            <a:pPr eaLnBrk="1" hangingPunct="1"/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	         CC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AAGCTT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GG			    0	   0</a:t>
            </a:r>
            <a:endParaRPr lang="en-US" altLang="ar-EG" sz="14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ar-EG" sz="1400" b="1">
                <a:solidFill>
                  <a:schemeClr val="tx2"/>
                </a:solidFill>
                <a:latin typeface="Comic Sans MS" panose="030F0702030302020204" pitchFamily="66" charset="0"/>
              </a:rPr>
              <a:t>	     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CCC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AAGCTT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GGG			   10	 75</a:t>
            </a:r>
          </a:p>
          <a:p>
            <a:pPr eaLnBrk="1" hangingPunct="1"/>
            <a:endParaRPr lang="en-US" altLang="ar-EG" sz="14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ar-EG" sz="1400" b="1">
                <a:solidFill>
                  <a:schemeClr val="tx2"/>
                </a:solidFill>
                <a:latin typeface="Comic Sans MS" panose="030F0702030302020204" pitchFamily="66" charset="0"/>
              </a:rPr>
              <a:t>NcoI	       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C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CCATGG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G			     0	   0</a:t>
            </a:r>
            <a:endParaRPr lang="en-US" altLang="ar-EG" sz="14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ar-EG" sz="1400" b="1">
                <a:solidFill>
                  <a:schemeClr val="tx2"/>
                </a:solidFill>
                <a:latin typeface="Comic Sans MS" panose="030F0702030302020204" pitchFamily="66" charset="0"/>
              </a:rPr>
              <a:t>              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CATG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CCATGG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CATG		    50	  75</a:t>
            </a:r>
          </a:p>
          <a:p>
            <a:pPr eaLnBrk="1" hangingPunct="1"/>
            <a:endParaRPr lang="en-US" altLang="ar-EG" sz="14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ar-EG" sz="1400" b="1">
                <a:solidFill>
                  <a:schemeClr val="tx2"/>
                </a:solidFill>
                <a:latin typeface="Comic Sans MS" panose="030F0702030302020204" pitchFamily="66" charset="0"/>
              </a:rPr>
              <a:t>NdeI    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GGGTTT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CATATG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AAACCC		     0              0</a:t>
            </a:r>
          </a:p>
          <a:p>
            <a:pPr eaLnBrk="1" hangingPunct="1"/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            GGAATTC</a:t>
            </a:r>
            <a:r>
              <a:rPr lang="en-US" altLang="ar-EG" sz="1400" u="sng">
                <a:solidFill>
                  <a:srgbClr val="21BCF2"/>
                </a:solidFill>
                <a:latin typeface="Comic Sans MS" panose="030F0702030302020204" pitchFamily="66" charset="0"/>
              </a:rPr>
              <a:t>CATATG</a:t>
            </a:r>
            <a:r>
              <a:rPr lang="en-US" altLang="ar-EG" sz="1400">
                <a:solidFill>
                  <a:schemeClr val="tx2"/>
                </a:solidFill>
                <a:latin typeface="Comic Sans MS" panose="030F0702030302020204" pitchFamily="66" charset="0"/>
              </a:rPr>
              <a:t>GAATTCC		    75	 &gt;90</a:t>
            </a:r>
            <a:endParaRPr lang="en-US" altLang="ar-EG" sz="16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ar-EG" sz="16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ar-EG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86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openwetware.org/images/thumb/c/cf/SOEing.PNG/400px-SOEing.PNG">
            <a:extLst>
              <a:ext uri="{FF2B5EF4-FFF2-40B4-BE49-F238E27FC236}">
                <a16:creationId xmlns:a16="http://schemas.microsoft.com/office/drawing/2014/main" id="{E5DAC77D-4931-422C-8426-47045BF2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43" y="754742"/>
            <a:ext cx="751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769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2B3F3177-09D8-4B78-A8FD-3BE64A932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601"/>
            <a:ext cx="5455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ar-EG" sz="3200" b="1">
                <a:solidFill>
                  <a:schemeClr val="tx2"/>
                </a:solidFill>
                <a:latin typeface="Comic Sans MS" panose="030F0702030302020204" pitchFamily="66" charset="0"/>
              </a:rPr>
              <a:t>Site-directed mutagenesis</a:t>
            </a:r>
          </a:p>
        </p:txBody>
      </p:sp>
      <p:pic>
        <p:nvPicPr>
          <p:cNvPr id="45059" name="Picture 9">
            <a:extLst>
              <a:ext uri="{FF2B5EF4-FFF2-40B4-BE49-F238E27FC236}">
                <a16:creationId xmlns:a16="http://schemas.microsoft.com/office/drawing/2014/main" id="{4F2FBAB5-A254-4F9E-A863-0F735646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5175"/>
            <a:ext cx="3048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http://2012.igem.org/wiki/images/3/3c/Ucalgary2012DesulfurizationMutagenesisdescriptionfigure.png">
            <a:extLst>
              <a:ext uri="{FF2B5EF4-FFF2-40B4-BE49-F238E27FC236}">
                <a16:creationId xmlns:a16="http://schemas.microsoft.com/office/drawing/2014/main" id="{CEBBCFAE-A970-4157-A372-77649E85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r="10738" b="298"/>
          <a:stretch>
            <a:fillRect/>
          </a:stretch>
        </p:blipFill>
        <p:spPr bwMode="auto">
          <a:xfrm>
            <a:off x="6072188" y="990600"/>
            <a:ext cx="36052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https://www.neb.com/~/media/Catalog/All-Products/9904481058A24D759D41509E3469428E/Cut%20Site%20Image/dpnIcutsite.gif">
            <a:extLst>
              <a:ext uri="{FF2B5EF4-FFF2-40B4-BE49-F238E27FC236}">
                <a16:creationId xmlns:a16="http://schemas.microsoft.com/office/drawing/2014/main" id="{280519D6-9717-4326-9325-20E84942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657601"/>
            <a:ext cx="1438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01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mikeblaber.org/oldwine/bch5425/lect24/IMG00010.GIF">
            <a:extLst>
              <a:ext uri="{FF2B5EF4-FFF2-40B4-BE49-F238E27FC236}">
                <a16:creationId xmlns:a16="http://schemas.microsoft.com/office/drawing/2014/main" id="{BBEEA1D6-FF48-484D-9606-48479EAB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135064"/>
            <a:ext cx="6684963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95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6743700" y="6170614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rgbClr val="DDDDDD"/>
              </a:solidFill>
            </a:endParaRPr>
          </a:p>
        </p:txBody>
      </p:sp>
      <p:pic>
        <p:nvPicPr>
          <p:cNvPr id="50179" name="Picture 5" descr="la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96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21731589-840F-4DAD-8B49-E9175D86C5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766487"/>
            <a:ext cx="6896100" cy="5091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>
            <a:extLst>
              <a:ext uri="{FF2B5EF4-FFF2-40B4-BE49-F238E27FC236}">
                <a16:creationId xmlns:a16="http://schemas.microsoft.com/office/drawing/2014/main" id="{D3D6A484-AEDB-4416-BD6F-2E44CC22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1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ar-EG" sz="3600" b="1">
                <a:solidFill>
                  <a:srgbClr val="0070C0"/>
                </a:solidFill>
              </a:rPr>
              <a:t>        PROCEDURE …..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5815C2-D768-44D7-A288-3F6DC933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4476" y="2147305"/>
            <a:ext cx="1390649" cy="1738895"/>
          </a:xfrm>
          <a:prstGeom prst="rect">
            <a:avLst/>
          </a:prstGeom>
          <a:noFill/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2048791-5E2B-4FB7-8C8A-E0533AA45075}"/>
              </a:ext>
            </a:extLst>
          </p:cNvPr>
          <p:cNvSpPr/>
          <p:nvPr/>
        </p:nvSpPr>
        <p:spPr>
          <a:xfrm>
            <a:off x="3490912" y="3016752"/>
            <a:ext cx="127635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337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-2286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990099"/>
                </a:solidFill>
              </a:rPr>
              <a:t>Programming the Thermocycler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111"/>
          <a:stretch>
            <a:fillRect/>
          </a:stretch>
        </p:blipFill>
        <p:spPr>
          <a:xfrm>
            <a:off x="2438400" y="838200"/>
            <a:ext cx="8229600" cy="2438400"/>
          </a:xfrm>
          <a:noFill/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451226"/>
            <a:ext cx="80010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BDDBB7-103B-42C3-ACF7-5D8D8A37208E}"/>
              </a:ext>
            </a:extLst>
          </p:cNvPr>
          <p:cNvSpPr/>
          <p:nvPr/>
        </p:nvSpPr>
        <p:spPr>
          <a:xfrm>
            <a:off x="4746171" y="1857829"/>
            <a:ext cx="1190172" cy="10595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5990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F5584DC-DAC0-4F50-AA6C-1AE411F92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533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ar-EG"/>
              <a:t>Why Are Primers Important?</a:t>
            </a:r>
          </a:p>
        </p:txBody>
      </p:sp>
      <p:sp>
        <p:nvSpPr>
          <p:cNvPr id="2048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21BAC66-3436-4662-95F4-0AEB0BE572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983343" y="4191001"/>
            <a:ext cx="9684657" cy="1861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ar-EG" sz="3600" dirty="0">
                <a:solidFill>
                  <a:srgbClr val="CC0000"/>
                </a:solidFill>
              </a:rPr>
              <a:t>Primers are what gives PCR its SPECIFICITY!!!</a:t>
            </a:r>
          </a:p>
          <a:p>
            <a:pPr eaLnBrk="1" hangingPunct="1"/>
            <a:r>
              <a:rPr lang="en-US" altLang="ar-EG" dirty="0"/>
              <a:t>Good primer design: PCR works great.</a:t>
            </a:r>
          </a:p>
          <a:p>
            <a:pPr eaLnBrk="1" hangingPunct="1"/>
            <a:r>
              <a:rPr lang="en-US" altLang="ar-EG" dirty="0"/>
              <a:t>Bad primer design: PCR works terrible.</a:t>
            </a:r>
          </a:p>
        </p:txBody>
      </p:sp>
      <p:sp>
        <p:nvSpPr>
          <p:cNvPr id="20485" name="Rectangle 8">
            <a:extLst>
              <a:ext uri="{FF2B5EF4-FFF2-40B4-BE49-F238E27FC236}">
                <a16:creationId xmlns:a16="http://schemas.microsoft.com/office/drawing/2014/main" id="{92AC0FFD-DB18-4433-9CCC-9C315AF5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90914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ar-EG" sz="1600" b="1">
              <a:latin typeface="Times New Roman" panose="02020603050405020304" pitchFamily="18" charset="0"/>
            </a:endParaRPr>
          </a:p>
          <a:p>
            <a:endParaRPr lang="en-US" altLang="ar-EG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D0F44-C2DB-4C40-8665-AC8D7F045924}"/>
              </a:ext>
            </a:extLst>
          </p:cNvPr>
          <p:cNvSpPr txBox="1"/>
          <p:nvPr/>
        </p:nvSpPr>
        <p:spPr>
          <a:xfrm>
            <a:off x="2646680" y="2320799"/>
            <a:ext cx="6357982" cy="369332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dirty="0"/>
              <a:t>PCR Reagents</a:t>
            </a:r>
            <a:endParaRPr lang="fa-IR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CDD3AB1-93A7-4660-840A-6AB2901C6D6B}"/>
              </a:ext>
            </a:extLst>
          </p:cNvPr>
          <p:cNvSpPr/>
          <p:nvPr/>
        </p:nvSpPr>
        <p:spPr>
          <a:xfrm>
            <a:off x="4247244" y="1547131"/>
            <a:ext cx="992414" cy="195081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52577-5FA1-4489-B79A-FACB20786B81}"/>
              </a:ext>
            </a:extLst>
          </p:cNvPr>
          <p:cNvSpPr txBox="1"/>
          <p:nvPr/>
        </p:nvSpPr>
        <p:spPr>
          <a:xfrm>
            <a:off x="5124488" y="1428737"/>
            <a:ext cx="5500694" cy="20867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">
              <a:lnSpc>
                <a:spcPct val="120000"/>
              </a:lnSpc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PCR buffer</a:t>
            </a:r>
          </a:p>
          <a:p>
            <a:pPr algn="just">
              <a:lnSpc>
                <a:spcPct val="120000"/>
              </a:lnSpc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dNTP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Mix</a:t>
            </a:r>
          </a:p>
          <a:p>
            <a:pPr algn="just">
              <a:lnSpc>
                <a:spcPct val="120000"/>
              </a:lnSpc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DNA polymerase</a:t>
            </a:r>
          </a:p>
          <a:p>
            <a:pPr algn="just">
              <a:lnSpc>
                <a:spcPct val="120000"/>
              </a:lnSpc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Primers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Template</a:t>
            </a:r>
          </a:p>
          <a:p>
            <a:pPr algn="just">
              <a:lnSpc>
                <a:spcPct val="120000"/>
              </a:lnSpc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DDW</a:t>
            </a:r>
          </a:p>
        </p:txBody>
      </p:sp>
    </p:spTree>
    <p:extLst>
      <p:ext uri="{BB962C8B-B14F-4D97-AF65-F5344CB8AC3E}">
        <p14:creationId xmlns:p14="http://schemas.microsoft.com/office/powerpoint/2010/main" val="331392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imageDFM">
            <a:extLst>
              <a:ext uri="{FF2B5EF4-FFF2-40B4-BE49-F238E27FC236}">
                <a16:creationId xmlns:a16="http://schemas.microsoft.com/office/drawing/2014/main" id="{B9913C04-9281-4F89-8162-65CF7549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4349750"/>
            <a:ext cx="46196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>
            <a:extLst>
              <a:ext uri="{FF2B5EF4-FFF2-40B4-BE49-F238E27FC236}">
                <a16:creationId xmlns:a16="http://schemas.microsoft.com/office/drawing/2014/main" id="{C085BE5D-D7C4-4707-A476-2C52AAF75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TW">
                <a:ea typeface="PMingLiU" panose="02020500000000000000" pitchFamily="18" charset="-120"/>
              </a:rPr>
              <a:t>What is a primer?</a:t>
            </a:r>
          </a:p>
        </p:txBody>
      </p:sp>
      <p:sp>
        <p:nvSpPr>
          <p:cNvPr id="151559" name="Rectangle 7">
            <a:extLst>
              <a:ext uri="{FF2B5EF4-FFF2-40B4-BE49-F238E27FC236}">
                <a16:creationId xmlns:a16="http://schemas.microsoft.com/office/drawing/2014/main" id="{35C62CAE-C441-428A-A5E4-F9DCA5FCB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34922"/>
            <a:ext cx="10657114" cy="22467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TW" sz="2800" dirty="0"/>
              <a:t>A primer is a short synthetic oligonucleotide which is used in many molecular techniques from </a:t>
            </a:r>
            <a:r>
              <a:rPr lang="en-US" altLang="zh-TW" sz="2800" dirty="0">
                <a:hlinkClick r:id="rId3"/>
              </a:rPr>
              <a:t>PCR</a:t>
            </a:r>
            <a:r>
              <a:rPr lang="en-US" altLang="zh-TW" sz="2800" dirty="0"/>
              <a:t> to </a:t>
            </a:r>
            <a:r>
              <a:rPr lang="en-US" altLang="zh-TW" sz="2800" dirty="0">
                <a:hlinkClick r:id="rId4"/>
              </a:rPr>
              <a:t>DNA sequencing</a:t>
            </a:r>
            <a:r>
              <a:rPr lang="en-US" altLang="zh-TW" sz="2800" dirty="0"/>
              <a:t>.  </a:t>
            </a:r>
          </a:p>
          <a:p>
            <a:pPr>
              <a:defRPr/>
            </a:pPr>
            <a:r>
              <a:rPr lang="en-US" altLang="zh-TW" sz="2800" dirty="0"/>
              <a:t>These primers are designed to have a sequence which is the reverse complement of a region of template or target DNA to which we wish the primer to anneal. </a:t>
            </a:r>
            <a:r>
              <a:rPr lang="en-US" altLang="zh-TW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75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5A8988A-DB00-4A07-8F72-153A3520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1"/>
            <a:ext cx="82867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65125" indent="-2555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09537" indent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in-NG" altLang="ar-EG" sz="2600" b="1" dirty="0">
                <a:cs typeface="Times New Roman" panose="02020603050405020304" pitchFamily="18" charset="0"/>
              </a:rPr>
              <a:t>Primer melting temperature</a:t>
            </a:r>
            <a:r>
              <a:rPr lang="en-US" altLang="ar-EG" sz="2600" b="1" dirty="0">
                <a:cs typeface="Times New Roman" panose="02020603050405020304" pitchFamily="18" charset="0"/>
              </a:rPr>
              <a:t> (Tm):</a:t>
            </a:r>
          </a:p>
          <a:p>
            <a:pPr algn="just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altLang="ar-EG" sz="2600" dirty="0">
              <a:solidFill>
                <a:srgbClr val="5028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altLang="ar-EG" sz="1000" dirty="0">
              <a:solidFill>
                <a:srgbClr val="502800"/>
              </a:solidFill>
              <a:cs typeface="Times New Roman" panose="02020603050405020304" pitchFamily="18" charset="0"/>
            </a:endParaRPr>
          </a:p>
          <a:p>
            <a:pPr marL="109537" indent="0" algn="just">
              <a:spcBef>
                <a:spcPts val="400"/>
              </a:spcBef>
              <a:buClr>
                <a:srgbClr val="502800"/>
              </a:buClr>
              <a:buSzPct val="68000"/>
            </a:pPr>
            <a:r>
              <a:rPr lang="en-US" altLang="ar-EG" dirty="0">
                <a:cs typeface="Times New Roman" panose="02020603050405020304" pitchFamily="18" charset="0"/>
              </a:rPr>
              <a:t>The melting temperature (Tm) is the most important factor in determining the optimal PCR annealing temperature (Ta).</a:t>
            </a:r>
          </a:p>
          <a:p>
            <a:pPr algn="just">
              <a:spcBef>
                <a:spcPts val="400"/>
              </a:spcBef>
              <a:buClr>
                <a:srgbClr val="502800"/>
              </a:buClr>
              <a:buSzPct val="68000"/>
            </a:pPr>
            <a:endParaRPr lang="en-US" altLang="ar-EG" sz="14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UV-melting-curve-large">
            <a:extLst>
              <a:ext uri="{FF2B5EF4-FFF2-40B4-BE49-F238E27FC236}">
                <a16:creationId xmlns:a16="http://schemas.microsoft.com/office/drawing/2014/main" id="{B93C4363-5806-480E-B0D4-C079128C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030766"/>
            <a:ext cx="6484711" cy="378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8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8F2D2-833C-409B-82F6-837AD00BD616}"/>
              </a:ext>
            </a:extLst>
          </p:cNvPr>
          <p:cNvSpPr txBox="1"/>
          <p:nvPr/>
        </p:nvSpPr>
        <p:spPr>
          <a:xfrm>
            <a:off x="4815114" y="228383"/>
            <a:ext cx="371477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/>
                <a:latin typeface="Times New Roman" pitchFamily="18" charset="0"/>
                <a:cs typeface="Times New Roman" pitchFamily="18" charset="0"/>
              </a:rPr>
              <a:t>Tm </a:t>
            </a:r>
            <a:r>
              <a:rPr lang="en-US" sz="3200" b="1" dirty="0">
                <a:ln/>
                <a:latin typeface="Times New Roman" pitchFamily="18" charset="0"/>
                <a:cs typeface="Times New Roman" pitchFamily="18" charset="0"/>
              </a:rPr>
              <a:t>Calculation</a:t>
            </a: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8A9FC26D-F5A8-465E-8373-03ADD8AF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6" y="1061135"/>
            <a:ext cx="7358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n-US" altLang="ar-EG" sz="2800" dirty="0">
                <a:solidFill>
                  <a:srgbClr val="502800"/>
                </a:solidFill>
                <a:cs typeface="Times New Roman" panose="02020603050405020304" pitchFamily="18" charset="0"/>
              </a:rPr>
              <a:t> Wallace rule:</a:t>
            </a:r>
          </a:p>
          <a:p>
            <a:pPr eaLnBrk="1" hangingPunct="1"/>
            <a:endParaRPr lang="en-US" altLang="ar-EG" sz="20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EG" i="1" dirty="0">
                <a:cs typeface="Times New Roman" panose="02020603050405020304" pitchFamily="18" charset="0"/>
              </a:rPr>
              <a:t>	</a:t>
            </a:r>
            <a:r>
              <a:rPr lang="fr-FR" altLang="ar-EG" i="1" dirty="0">
                <a:cs typeface="Times New Roman" panose="02020603050405020304" pitchFamily="18" charset="0"/>
              </a:rPr>
              <a:t>Tm = 4 * (G + C) + 2 * (A + T)</a:t>
            </a:r>
            <a:endParaRPr lang="en-US" altLang="ar-EG" i="1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ABB5BA-58BA-43F2-9DA6-045F7C341392}"/>
              </a:ext>
            </a:extLst>
          </p:cNvPr>
          <p:cNvSpPr/>
          <p:nvPr/>
        </p:nvSpPr>
        <p:spPr>
          <a:xfrm>
            <a:off x="3916364" y="2447706"/>
            <a:ext cx="4359275" cy="46037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ar-E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CTGATCAAGTCGATGGCTTG</a:t>
            </a:r>
            <a:endParaRPr lang="ar-EG" altLang="ar-EG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DAC71-9664-4F49-B17F-B07153B79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61" t="22545" r="67878" b="50692"/>
          <a:stretch/>
        </p:blipFill>
        <p:spPr>
          <a:xfrm>
            <a:off x="3916364" y="3094502"/>
            <a:ext cx="4359275" cy="36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6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727</Words>
  <Application>Microsoft Office PowerPoint</Application>
  <PresentationFormat>Widescreen</PresentationFormat>
  <Paragraphs>190</Paragraphs>
  <Slides>38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7" baseType="lpstr">
      <vt:lpstr>等线</vt:lpstr>
      <vt:lpstr>PMingLiU</vt:lpstr>
      <vt:lpstr>PMingLiU</vt:lpstr>
      <vt:lpstr>SimSun</vt:lpstr>
      <vt:lpstr>Arial</vt:lpstr>
      <vt:lpstr>Arial</vt:lpstr>
      <vt:lpstr>Calibri</vt:lpstr>
      <vt:lpstr>Calibri Light</vt:lpstr>
      <vt:lpstr>Comic Sans MS</vt:lpstr>
      <vt:lpstr>Courier New</vt:lpstr>
      <vt:lpstr>Monotype Corsiva</vt:lpstr>
      <vt:lpstr>Symbol</vt:lpstr>
      <vt:lpstr>Tahoma</vt:lpstr>
      <vt:lpstr>Taipei</vt:lpstr>
      <vt:lpstr>Times</vt:lpstr>
      <vt:lpstr>Times New Roman</vt:lpstr>
      <vt:lpstr>Wingdings</vt:lpstr>
      <vt:lpstr>Office Theme</vt:lpstr>
      <vt:lpstr>Photo Editor 影像</vt:lpstr>
      <vt:lpstr>PowerPoint Presentation</vt:lpstr>
      <vt:lpstr>PCR Cycle</vt:lpstr>
      <vt:lpstr>PowerPoint Presentation</vt:lpstr>
      <vt:lpstr>PowerPoint Presentation</vt:lpstr>
      <vt:lpstr>Programming the Thermocycler</vt:lpstr>
      <vt:lpstr>Why Are Primers Important?</vt:lpstr>
      <vt:lpstr>What is a primer?</vt:lpstr>
      <vt:lpstr>PowerPoint Presentation</vt:lpstr>
      <vt:lpstr>PowerPoint Presentation</vt:lpstr>
      <vt:lpstr>Good Primer’s Characteristic</vt:lpstr>
      <vt:lpstr>Base Composition</vt:lpstr>
      <vt:lpstr>Max 3’end stability</vt:lpstr>
      <vt:lpstr>when is a “primer” a primer?</vt:lpstr>
      <vt:lpstr>Primer Pair Matching</vt:lpstr>
      <vt:lpstr>PowerPoint Presentation</vt:lpstr>
      <vt:lpstr>PowerPoint Presentation</vt:lpstr>
      <vt:lpstr>PowerPoint Presentation</vt:lpstr>
      <vt:lpstr>Good Primer’s Characteristic</vt:lpstr>
      <vt:lpstr>PowerPoint Presentation</vt:lpstr>
      <vt:lpstr>PowerPoint Presentation</vt:lpstr>
      <vt:lpstr>PowerPoint Presentation</vt:lpstr>
      <vt:lpstr>Web-based Softwares </vt:lpstr>
      <vt:lpstr>Installable Softwares </vt:lpstr>
      <vt:lpstr>Primer3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is a “primer” a primer?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Ameer Elfarash</dc:creator>
  <cp:lastModifiedBy>Dr Ameer Elfarash</cp:lastModifiedBy>
  <cp:revision>34</cp:revision>
  <dcterms:created xsi:type="dcterms:W3CDTF">2017-03-15T06:27:02Z</dcterms:created>
  <dcterms:modified xsi:type="dcterms:W3CDTF">2017-11-06T18:41:27Z</dcterms:modified>
</cp:coreProperties>
</file>